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xls" ContentType="application/vnd.ms-excel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9" r:id="rId1"/>
  </p:sldMasterIdLst>
  <p:notesMasterIdLst>
    <p:notesMasterId r:id="rId40"/>
  </p:notesMasterIdLst>
  <p:handoutMasterIdLst>
    <p:handoutMasterId r:id="rId41"/>
  </p:handoutMasterIdLst>
  <p:sldIdLst>
    <p:sldId id="274" r:id="rId2"/>
    <p:sldId id="271" r:id="rId3"/>
    <p:sldId id="272" r:id="rId4"/>
    <p:sldId id="257" r:id="rId5"/>
    <p:sldId id="275" r:id="rId6"/>
    <p:sldId id="316" r:id="rId7"/>
    <p:sldId id="359" r:id="rId8"/>
    <p:sldId id="312" r:id="rId9"/>
    <p:sldId id="371" r:id="rId10"/>
    <p:sldId id="374" r:id="rId11"/>
    <p:sldId id="307" r:id="rId12"/>
    <p:sldId id="313" r:id="rId13"/>
    <p:sldId id="314" r:id="rId14"/>
    <p:sldId id="315" r:id="rId15"/>
    <p:sldId id="318" r:id="rId16"/>
    <p:sldId id="364" r:id="rId17"/>
    <p:sldId id="376" r:id="rId18"/>
    <p:sldId id="391" r:id="rId19"/>
    <p:sldId id="378" r:id="rId20"/>
    <p:sldId id="379" r:id="rId21"/>
    <p:sldId id="360" r:id="rId22"/>
    <p:sldId id="346" r:id="rId23"/>
    <p:sldId id="347" r:id="rId24"/>
    <p:sldId id="348" r:id="rId25"/>
    <p:sldId id="349" r:id="rId26"/>
    <p:sldId id="350" r:id="rId27"/>
    <p:sldId id="351" r:id="rId28"/>
    <p:sldId id="352" r:id="rId29"/>
    <p:sldId id="354" r:id="rId30"/>
    <p:sldId id="357" r:id="rId31"/>
    <p:sldId id="382" r:id="rId32"/>
    <p:sldId id="383" r:id="rId33"/>
    <p:sldId id="384" r:id="rId34"/>
    <p:sldId id="385" r:id="rId35"/>
    <p:sldId id="392" r:id="rId36"/>
    <p:sldId id="389" r:id="rId37"/>
    <p:sldId id="388" r:id="rId38"/>
    <p:sldId id="295" r:id="rId39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5pPr>
    <a:lvl6pPr marL="22860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6pPr>
    <a:lvl7pPr marL="27432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7pPr>
    <a:lvl8pPr marL="32004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8pPr>
    <a:lvl9pPr marL="3657600" algn="l" defTabSz="457200" rtl="0" eaLnBrk="1" latinLnBrk="0" hangingPunct="1">
      <a:defRPr kern="1200">
        <a:solidFill>
          <a:schemeClr val="tx1"/>
        </a:solidFill>
        <a:latin typeface="Arial" charset="0"/>
        <a:ea typeface="ＭＳ Ｐゴシック" charset="0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100" autoAdjust="0"/>
    <p:restoredTop sz="86457" autoAdjust="0"/>
  </p:normalViewPr>
  <p:slideViewPr>
    <p:cSldViewPr>
      <p:cViewPr>
        <p:scale>
          <a:sx n="44" d="100"/>
          <a:sy n="44" d="100"/>
        </p:scale>
        <p:origin x="-504" y="-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216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12883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handoutMaster" Target="handoutMasters/handout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notesMaster" Target="notesMasters/notesMaster1.xml"/><Relationship Id="rId45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oleObject" Target="NULL" TargetMode="External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/>
          <a:lstStyle/>
          <a:p>
            <a:pPr>
              <a:defRPr lang="en-GB"/>
            </a:pPr>
            <a:r>
              <a:rPr lang="en-US" sz="1200">
                <a:latin typeface="Times New Roman" pitchFamily="18" charset="0"/>
                <a:cs typeface="Times New Roman" pitchFamily="18" charset="0"/>
              </a:rPr>
              <a:t>Trend of Health Budget as Percentage of Total</a:t>
            </a:r>
            <a:r>
              <a:rPr lang="en-US" sz="1200" baseline="0">
                <a:latin typeface="Times New Roman" pitchFamily="18" charset="0"/>
                <a:cs typeface="Times New Roman" pitchFamily="18" charset="0"/>
              </a:rPr>
              <a:t> Federal Budget in Nigeria, 2010-2016</a:t>
            </a:r>
            <a:endParaRPr lang="en-US" sz="1200">
              <a:latin typeface="Times New Roman" pitchFamily="18" charset="0"/>
              <a:cs typeface="Times New Roman" pitchFamily="18" charset="0"/>
            </a:endParaRPr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Column1</c:v>
                </c:pt>
              </c:strCache>
            </c:strRef>
          </c:tx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lang="en-GB"/>
                </a:pPr>
                <a:endParaRPr lang="en-US"/>
              </a:p>
            </c:txPr>
            <c:dLblPos val="t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numRef>
              <c:f>Sheet1!$A$2:$A$8</c:f>
              <c:numCache>
                <c:formatCode>General</c:formatCode>
                <c:ptCount val="7"/>
                <c:pt idx="0">
                  <c:v>2010</c:v>
                </c:pt>
                <c:pt idx="1">
                  <c:v>2011</c:v>
                </c:pt>
                <c:pt idx="2">
                  <c:v>2012</c:v>
                </c:pt>
                <c:pt idx="3">
                  <c:v>2013</c:v>
                </c:pt>
                <c:pt idx="4">
                  <c:v>2014</c:v>
                </c:pt>
                <c:pt idx="5">
                  <c:v>2015</c:v>
                </c:pt>
                <c:pt idx="6">
                  <c:v>2016</c:v>
                </c:pt>
              </c:numCache>
            </c:numRef>
          </c:cat>
          <c:val>
            <c:numRef>
              <c:f>Sheet1!$B$2:$B$8</c:f>
              <c:numCache>
                <c:formatCode>General</c:formatCode>
                <c:ptCount val="7"/>
                <c:pt idx="0">
                  <c:v>3.9</c:v>
                </c:pt>
                <c:pt idx="1">
                  <c:v>5.8</c:v>
                </c:pt>
                <c:pt idx="2">
                  <c:v>6</c:v>
                </c:pt>
                <c:pt idx="3">
                  <c:v>5.6</c:v>
                </c:pt>
                <c:pt idx="4">
                  <c:v>5.6</c:v>
                </c:pt>
                <c:pt idx="5">
                  <c:v>5.7</c:v>
                </c:pt>
                <c:pt idx="6">
                  <c:v>4.0999999999999996</c:v>
                </c:pt>
              </c:numCache>
            </c:numRef>
          </c:val>
          <c:smooth val="0"/>
        </c:ser>
        <c:dLbls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53092736"/>
        <c:axId val="53095424"/>
      </c:lineChart>
      <c:catAx>
        <c:axId val="53092736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lang="en-GB"/>
            </a:pPr>
            <a:endParaRPr lang="en-US"/>
          </a:p>
        </c:txPr>
        <c:crossAx val="53095424"/>
        <c:crosses val="autoZero"/>
        <c:auto val="1"/>
        <c:lblAlgn val="ctr"/>
        <c:lblOffset val="100"/>
        <c:noMultiLvlLbl val="0"/>
      </c:catAx>
      <c:valAx>
        <c:axId val="53095424"/>
        <c:scaling>
          <c:orientation val="minMax"/>
        </c:scaling>
        <c:delete val="0"/>
        <c:axPos val="l"/>
        <c:majorGridlines/>
        <c:title>
          <c:tx>
            <c:rich>
              <a:bodyPr rot="-5400000" vert="horz"/>
              <a:lstStyle/>
              <a:p>
                <a:pPr>
                  <a:defRPr lang="en-GB"/>
                </a:pPr>
                <a:r>
                  <a:rPr lang="en-GB"/>
                  <a:t>Percent</a:t>
                </a:r>
              </a:p>
            </c:rich>
          </c:tx>
          <c:overlay val="0"/>
        </c:title>
        <c:numFmt formatCode="General" sourceLinked="1"/>
        <c:majorTickMark val="out"/>
        <c:minorTickMark val="none"/>
        <c:tickLblPos val="nextTo"/>
        <c:txPr>
          <a:bodyPr/>
          <a:lstStyle/>
          <a:p>
            <a:pPr>
              <a:defRPr lang="en-GB"/>
            </a:pPr>
            <a:endParaRPr lang="en-US"/>
          </a:p>
        </c:txPr>
        <c:crossAx val="53092736"/>
        <c:crosses val="autoZero"/>
        <c:crossBetween val="between"/>
      </c:valAx>
    </c:plotArea>
    <c:plotVisOnly val="1"/>
    <c:dispBlanksAs val="gap"/>
    <c:showDLblsOverMax val="0"/>
  </c:chart>
  <c:externalData r:id="rId2">
    <c:autoUpdate val="0"/>
  </c:externalData>
</c:chartSpac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781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  <a:ea typeface="+mn-ea"/>
                <a:cs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7811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  <a:ea typeface="+mn-ea"/>
                <a:cs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7812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  <a:ea typeface="+mn-ea"/>
                <a:cs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7813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1F826DC5-40EA-E641-AF9B-74FF85D86E5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881593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67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  <a:ea typeface="+mn-ea"/>
                <a:cs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67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Arial" charset="0"/>
                <a:ea typeface="+mn-ea"/>
                <a:cs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0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</p:sp>
      <p:sp>
        <p:nvSpPr>
          <p:cNvPr id="2467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2467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Arial" charset="0"/>
                <a:ea typeface="+mn-ea"/>
                <a:cs typeface="Arial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2467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35C70C50-D9E2-2744-B854-86A5BAE32C0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487246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ＭＳ Ｐゴシック" charset="0"/>
        <a:cs typeface="Arial" charset="0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Arial" charset="0"/>
        <a:cs typeface="Arial" charset="0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Arial" charset="0"/>
        <a:cs typeface="Arial" charset="0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Arial" charset="0"/>
        <a:cs typeface="Arial" charset="0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Arial" charset="0"/>
        <a:cs typeface="Arial" charset="0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29699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/>
          <a:lstStyle/>
          <a:p>
            <a:endParaRPr lang="en-GB"/>
          </a:p>
        </p:txBody>
      </p:sp>
      <p:sp>
        <p:nvSpPr>
          <p:cNvPr id="29700" name="Slide Number Placehold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Arial" charset="0"/>
                <a:ea typeface="ＭＳ Ｐゴシック" charset="0"/>
                <a:cs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ea typeface="Arial" charset="0"/>
                <a:cs typeface="Arial" charset="0"/>
              </a:defRPr>
            </a:lvl9pPr>
          </a:lstStyle>
          <a:p>
            <a:fld id="{296B889A-9480-F04E-88CE-FC620EC58319}" type="slidenum">
              <a:rPr lang="en-US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reeform 7"/>
          <p:cNvSpPr>
            <a:spLocks noChangeArrowheads="1"/>
          </p:cNvSpPr>
          <p:nvPr/>
        </p:nvSpPr>
        <p:spPr bwMode="auto">
          <a:xfrm>
            <a:off x="609600" y="1219200"/>
            <a:ext cx="7924800" cy="914400"/>
          </a:xfrm>
          <a:custGeom>
            <a:avLst/>
            <a:gdLst>
              <a:gd name="T0" fmla="*/ 0 w 1000"/>
              <a:gd name="T1" fmla="*/ 2147483646 h 1000"/>
              <a:gd name="T2" fmla="*/ 0 w 1000"/>
              <a:gd name="T3" fmla="*/ 0 h 1000"/>
              <a:gd name="T4" fmla="*/ 2147483646 w 1000"/>
              <a:gd name="T5" fmla="*/ 0 h 1000"/>
              <a:gd name="T6" fmla="*/ 0 60000 65536"/>
              <a:gd name="T7" fmla="*/ 0 60000 65536"/>
              <a:gd name="T8" fmla="*/ 0 60000 6553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2540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5" name="Line 8"/>
          <p:cNvSpPr>
            <a:spLocks noChangeShapeType="1"/>
          </p:cNvSpPr>
          <p:nvPr/>
        </p:nvSpPr>
        <p:spPr bwMode="auto">
          <a:xfrm>
            <a:off x="1981200" y="3962400"/>
            <a:ext cx="6511925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0582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914400" y="1524000"/>
            <a:ext cx="7623175" cy="1752600"/>
          </a:xfrm>
        </p:spPr>
        <p:txBody>
          <a:bodyPr/>
          <a:lstStyle>
            <a:lvl1pPr>
              <a:defRPr sz="5000"/>
            </a:lvl1pPr>
          </a:lstStyle>
          <a:p>
            <a:r>
              <a:rPr lang="en-US" altLang="en-US"/>
              <a:t>Click to edit Master title style</a:t>
            </a:r>
          </a:p>
        </p:txBody>
      </p:sp>
      <p:sp>
        <p:nvSpPr>
          <p:cNvPr id="20582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981200" y="3962400"/>
            <a:ext cx="65532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2800"/>
            </a:lvl1pPr>
          </a:lstStyle>
          <a:p>
            <a:r>
              <a:rPr lang="en-US" altLang="en-US"/>
              <a:t>Click to edit Master subtitle style</a:t>
            </a:r>
          </a:p>
        </p:txBody>
      </p:sp>
      <p:sp>
        <p:nvSpPr>
          <p:cNvPr id="6" name="Rectangle 4"/>
          <p:cNvSpPr>
            <a:spLocks noGrp="1" noChangeArrowheads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3638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3F0B6A8-697D-F142-8694-BC00B053652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35444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3C171E6-4193-0347-AB9B-D4E2C5F7BD7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58076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53E2A71-C3B2-4146-A310-93E4B2789EE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08962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735BAA7-4910-0C4E-B071-8C85DD1A567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42569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AD12088-C536-9E43-8363-03D5136C190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7042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46DEBE9-E1CF-134E-84AE-D6A800397B9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13741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2C6E08A-1190-814B-B78C-702E1D744E72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21516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B51D22C0-C16E-2649-8070-64C5A771571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455509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5D7E976-2457-DA47-84ED-8B068AFD2FC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9996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6F1F31E-1C17-BE4D-B398-E5D67252749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35210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B1CCFA4-FEC8-D944-BFA6-8AB7A8AEAFE6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143358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xmlns="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0480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+mj-lt"/>
                <a:ea typeface="+mn-ea"/>
                <a:cs typeface="Arial" charset="0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20480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latin typeface="+mj-lt"/>
                <a:ea typeface="+mn-ea"/>
                <a:cs typeface="Arial" charset="0"/>
              </a:defRPr>
            </a:lvl1pPr>
          </a:lstStyle>
          <a:p>
            <a:pPr>
              <a:defRPr/>
            </a:pPr>
            <a:endParaRPr lang="en-US" altLang="en-US"/>
          </a:p>
        </p:txBody>
      </p:sp>
      <p:sp>
        <p:nvSpPr>
          <p:cNvPr id="20480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latin typeface="Garamond" charset="0"/>
              </a:defRPr>
            </a:lvl1pPr>
          </a:lstStyle>
          <a:p>
            <a:fld id="{009CABA1-1CD5-3445-991C-1B18D6889B16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031" name="Freeform 7"/>
          <p:cNvSpPr>
            <a:spLocks noChangeArrowheads="1"/>
          </p:cNvSpPr>
          <p:nvPr/>
        </p:nvSpPr>
        <p:spPr bwMode="auto">
          <a:xfrm>
            <a:off x="381000" y="228600"/>
            <a:ext cx="8229600" cy="609600"/>
          </a:xfrm>
          <a:custGeom>
            <a:avLst/>
            <a:gdLst>
              <a:gd name="T0" fmla="*/ 0 w 1000"/>
              <a:gd name="T1" fmla="*/ 2147483646 h 1000"/>
              <a:gd name="T2" fmla="*/ 0 w 1000"/>
              <a:gd name="T3" fmla="*/ 0 h 1000"/>
              <a:gd name="T4" fmla="*/ 2147483646 w 1000"/>
              <a:gd name="T5" fmla="*/ 0 h 1000"/>
              <a:gd name="T6" fmla="*/ 0 60000 65536"/>
              <a:gd name="T7" fmla="*/ 0 60000 65536"/>
              <a:gd name="T8" fmla="*/ 0 60000 65536"/>
            </a:gdLst>
            <a:ahLst/>
            <a:cxnLst>
              <a:cxn ang="T6">
                <a:pos x="T0" y="T1"/>
              </a:cxn>
              <a:cxn ang="T7">
                <a:pos x="T2" y="T3"/>
              </a:cxn>
              <a:cxn ang="T8">
                <a:pos x="T4" y="T5"/>
              </a:cxn>
            </a:cxnLst>
            <a:rect l="0" t="0" r="r" b="b"/>
            <a:pathLst>
              <a:path w="1000" h="1000">
                <a:moveTo>
                  <a:pt x="0" y="1000"/>
                </a:moveTo>
                <a:lnTo>
                  <a:pt x="0" y="0"/>
                </a:lnTo>
                <a:lnTo>
                  <a:pt x="1000" y="0"/>
                </a:lnTo>
              </a:path>
            </a:pathLst>
          </a:custGeom>
          <a:noFill/>
          <a:ln w="19050" cap="flat" cmpd="sng">
            <a:solidFill>
              <a:schemeClr val="accent1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>
            <a:off x="457200" y="6172200"/>
            <a:ext cx="8229600" cy="0"/>
          </a:xfrm>
          <a:prstGeom prst="line">
            <a:avLst/>
          </a:prstGeom>
          <a:noFill/>
          <a:ln w="19050">
            <a:solidFill>
              <a:schemeClr val="accent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34" r:id="rId1"/>
    <p:sldLayoutId id="2147483824" r:id="rId2"/>
    <p:sldLayoutId id="2147483825" r:id="rId3"/>
    <p:sldLayoutId id="2147483826" r:id="rId4"/>
    <p:sldLayoutId id="2147483827" r:id="rId5"/>
    <p:sldLayoutId id="2147483828" r:id="rId6"/>
    <p:sldLayoutId id="2147483829" r:id="rId7"/>
    <p:sldLayoutId id="2147483830" r:id="rId8"/>
    <p:sldLayoutId id="2147483831" r:id="rId9"/>
    <p:sldLayoutId id="2147483832" r:id="rId10"/>
    <p:sldLayoutId id="2147483833" r:id="rId11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ＭＳ Ｐゴシック" charset="0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ea typeface="ＭＳ Ｐゴシック" charset="0"/>
          <a:cs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ea typeface="ＭＳ Ｐゴシック" charset="0"/>
          <a:cs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ea typeface="ＭＳ Ｐゴシック" charset="0"/>
          <a:cs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ea typeface="ＭＳ Ｐゴシック" charset="0"/>
          <a:cs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Garamond" pitchFamily="18" charset="0"/>
          <a:cs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charset="0"/>
        <a:buChar char="n"/>
        <a:defRPr sz="3000">
          <a:solidFill>
            <a:schemeClr val="tx1"/>
          </a:solidFill>
          <a:latin typeface="+mn-lt"/>
          <a:ea typeface="ＭＳ Ｐゴシック" charset="0"/>
          <a:cs typeface="+mn-cs"/>
        </a:defRPr>
      </a:lvl1pPr>
      <a:lvl2pPr marL="669925" indent="-325438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0000"/>
        <a:buFont typeface="Wingdings" charset="0"/>
        <a:buChar char="q"/>
        <a:defRPr sz="2600">
          <a:solidFill>
            <a:schemeClr val="tx1"/>
          </a:solidFill>
          <a:latin typeface="+mn-lt"/>
          <a:ea typeface="Arial" charset="0"/>
          <a:cs typeface="+mn-cs"/>
        </a:defRPr>
      </a:lvl2pPr>
      <a:lvl3pPr marL="1022350" indent="-350838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charset="0"/>
        <a:buChar char="n"/>
        <a:defRPr sz="2200">
          <a:solidFill>
            <a:schemeClr val="tx1"/>
          </a:solidFill>
          <a:latin typeface="+mn-lt"/>
          <a:ea typeface="Arial" charset="0"/>
          <a:cs typeface="+mn-cs"/>
        </a:defRPr>
      </a:lvl3pPr>
      <a:lvl4pPr marL="1339850" indent="-31591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charset="0"/>
        <a:buChar char="q"/>
        <a:defRPr sz="2000">
          <a:solidFill>
            <a:schemeClr val="tx1"/>
          </a:solidFill>
          <a:latin typeface="+mn-lt"/>
          <a:ea typeface="Arial" charset="0"/>
          <a:cs typeface="+mn-cs"/>
        </a:defRPr>
      </a:lvl4pPr>
      <a:lvl5pPr marL="1681163" indent="-339725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charset="0"/>
        <a:buChar char="§"/>
        <a:defRPr sz="2000">
          <a:solidFill>
            <a:schemeClr val="tx1"/>
          </a:solidFill>
          <a:latin typeface="+mn-lt"/>
          <a:ea typeface="Arial" charset="0"/>
          <a:cs typeface="+mn-cs"/>
        </a:defRPr>
      </a:lvl5pPr>
      <a:lvl6pPr marL="21383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6pPr>
      <a:lvl7pPr marL="25955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7pPr>
      <a:lvl8pPr marL="30527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8pPr>
      <a:lvl9pPr marL="3509963" indent="-339725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1.png"/><Relationship Id="rId4" Type="http://schemas.openxmlformats.org/officeDocument/2006/relationships/oleObject" Target="../embeddings/Microsoft_Excel_97-2003_Worksheet1.xls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ctrTitle"/>
          </p:nvPr>
        </p:nvSpPr>
        <p:spPr>
          <a:xfrm>
            <a:off x="533400" y="1143000"/>
            <a:ext cx="8610600" cy="2895600"/>
          </a:xfr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/>
          <a:lstStyle/>
          <a:p>
            <a:pPr algn="ctr" eaLnBrk="1" hangingPunct="1"/>
            <a:r>
              <a:rPr lang="en-US" sz="3600" b="1" dirty="0">
                <a:latin typeface="Garamond" charset="0"/>
                <a:cs typeface="Arial" charset="0"/>
              </a:rPr>
              <a:t>End-Term Evaluation </a:t>
            </a:r>
            <a:br>
              <a:rPr lang="en-US" sz="3600" b="1" dirty="0">
                <a:latin typeface="Garamond" charset="0"/>
                <a:cs typeface="Arial" charset="0"/>
              </a:rPr>
            </a:br>
            <a:r>
              <a:rPr lang="en-US" sz="3600" b="1" dirty="0">
                <a:latin typeface="Garamond" charset="0"/>
                <a:cs typeface="Arial" charset="0"/>
              </a:rPr>
              <a:t>of the </a:t>
            </a:r>
            <a:br>
              <a:rPr lang="en-US" sz="3600" b="1" dirty="0">
                <a:latin typeface="Garamond" charset="0"/>
                <a:cs typeface="Arial" charset="0"/>
              </a:rPr>
            </a:br>
            <a:r>
              <a:rPr lang="en-US" sz="3600" b="1" dirty="0">
                <a:latin typeface="Garamond" charset="0"/>
                <a:cs typeface="Arial" charset="0"/>
              </a:rPr>
              <a:t>National Strategic Health Development Plan (NSHDP) 1 </a:t>
            </a:r>
            <a:br>
              <a:rPr lang="en-US" sz="3600" b="1" dirty="0">
                <a:latin typeface="Garamond" charset="0"/>
                <a:cs typeface="Arial" charset="0"/>
              </a:rPr>
            </a:br>
            <a:r>
              <a:rPr lang="en-US" sz="3600" b="1" dirty="0">
                <a:latin typeface="Garamond" charset="0"/>
                <a:cs typeface="Arial" charset="0"/>
              </a:rPr>
              <a:t>(2010-2015)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788987"/>
          </a:xfrm>
        </p:spPr>
        <p:txBody>
          <a:bodyPr/>
          <a:lstStyle/>
          <a:p>
            <a:r>
              <a:rPr lang="en-GB" sz="3200" b="1">
                <a:latin typeface="Garamond" charset="0"/>
                <a:cs typeface="Arial" charset="0"/>
              </a:rPr>
              <a:t>Summary on the health status of Nigerians-2</a:t>
            </a:r>
            <a:endParaRPr lang="en-GB" sz="3200">
              <a:latin typeface="Garamond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64125"/>
          </a:xfrm>
        </p:spPr>
        <p:txBody>
          <a:bodyPr/>
          <a:lstStyle/>
          <a:p>
            <a:pPr>
              <a:buFont typeface="Wingdings" panose="05000000000000000000" pitchFamily="2" charset="2"/>
              <a:buChar char="n"/>
              <a:defRPr/>
            </a:pPr>
            <a:r>
              <a:rPr lang="en-US" sz="2400" dirty="0">
                <a:ea typeface="+mn-ea"/>
              </a:rPr>
              <a:t>Indicator </a:t>
            </a:r>
            <a:r>
              <a:rPr lang="en-US" sz="2400" u="sng" dirty="0">
                <a:ea typeface="+mn-ea"/>
              </a:rPr>
              <a:t>unacceptably poorer than projected</a:t>
            </a:r>
            <a:endParaRPr lang="en-US" sz="2400" dirty="0">
              <a:ea typeface="+mn-ea"/>
            </a:endParaRPr>
          </a:p>
          <a:p>
            <a:pPr lvl="2">
              <a:buFont typeface="Wingdings" panose="05000000000000000000" pitchFamily="2" charset="2"/>
              <a:buChar char="n"/>
              <a:defRPr/>
            </a:pPr>
            <a:r>
              <a:rPr lang="en-US" sz="2400" dirty="0"/>
              <a:t>L</a:t>
            </a:r>
            <a:r>
              <a:rPr lang="en-US" sz="2400" dirty="0" smtClean="0"/>
              <a:t>ife </a:t>
            </a:r>
            <a:r>
              <a:rPr lang="en-US" sz="2400" dirty="0"/>
              <a:t>expectancy at birth,</a:t>
            </a:r>
          </a:p>
          <a:p>
            <a:pPr lvl="2">
              <a:buFont typeface="Wingdings" panose="05000000000000000000" pitchFamily="2" charset="2"/>
              <a:buChar char="n"/>
              <a:defRPr/>
            </a:pPr>
            <a:r>
              <a:rPr lang="en-US" sz="2400" dirty="0"/>
              <a:t>I</a:t>
            </a:r>
            <a:r>
              <a:rPr lang="en-US" sz="2400" dirty="0" smtClean="0"/>
              <a:t>nfant </a:t>
            </a:r>
            <a:r>
              <a:rPr lang="en-US" sz="2400" dirty="0"/>
              <a:t>mortality rate,</a:t>
            </a:r>
          </a:p>
          <a:p>
            <a:pPr lvl="2">
              <a:buFont typeface="Wingdings" panose="05000000000000000000" pitchFamily="2" charset="2"/>
              <a:buChar char="n"/>
              <a:defRPr/>
            </a:pPr>
            <a:r>
              <a:rPr lang="en-US" sz="2400" dirty="0"/>
              <a:t>M</a:t>
            </a:r>
            <a:r>
              <a:rPr lang="en-US" sz="2400" dirty="0" smtClean="0"/>
              <a:t>easles </a:t>
            </a:r>
            <a:r>
              <a:rPr lang="en-US" sz="2400" dirty="0"/>
              <a:t>immunization coverage,</a:t>
            </a:r>
          </a:p>
          <a:p>
            <a:pPr lvl="2">
              <a:buFont typeface="Wingdings" panose="05000000000000000000" pitchFamily="2" charset="2"/>
              <a:buChar char="n"/>
              <a:defRPr/>
            </a:pPr>
            <a:r>
              <a:rPr lang="en-US" sz="2400" dirty="0"/>
              <a:t>ITN utilization rate, </a:t>
            </a:r>
            <a:r>
              <a:rPr lang="en-US" sz="2400" dirty="0" smtClean="0"/>
              <a:t>and</a:t>
            </a:r>
            <a:endParaRPr lang="en-US" sz="2400" dirty="0"/>
          </a:p>
          <a:p>
            <a:pPr lvl="2">
              <a:buFont typeface="Wingdings" panose="05000000000000000000" pitchFamily="2" charset="2"/>
              <a:buChar char="n"/>
              <a:defRPr/>
            </a:pPr>
            <a:r>
              <a:rPr lang="en-US" sz="2400" dirty="0"/>
              <a:t>HIV prevalence among </a:t>
            </a:r>
            <a:r>
              <a:rPr lang="en-US" sz="2400" dirty="0" smtClean="0"/>
              <a:t>youth</a:t>
            </a:r>
          </a:p>
          <a:p>
            <a:pPr marL="696912" lvl="2" indent="0">
              <a:buFont typeface="Wingdings" panose="05000000000000000000" pitchFamily="2" charset="2"/>
              <a:buNone/>
              <a:defRPr/>
            </a:pPr>
            <a:endParaRPr lang="en-US" sz="2000" dirty="0"/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 smtClean="0">
                <a:ea typeface="+mn-ea"/>
              </a:rPr>
              <a:t>Of the indicators on health </a:t>
            </a:r>
            <a:r>
              <a:rPr lang="en-GB" sz="2400" dirty="0">
                <a:ea typeface="+mn-ea"/>
              </a:rPr>
              <a:t>s</a:t>
            </a:r>
            <a:r>
              <a:rPr lang="en-GB" sz="2400" dirty="0" smtClean="0">
                <a:ea typeface="+mn-ea"/>
              </a:rPr>
              <a:t>tatus, only 1 was met, 2 close to being met, and 5  was not met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 smtClean="0">
                <a:ea typeface="+mn-ea"/>
              </a:rPr>
              <a:t>The set of  indicators remain relevant to SDGs and should still  be of priority in the NHSDP II</a:t>
            </a:r>
            <a:endParaRPr lang="en-GB" sz="2400" dirty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Title 1"/>
          <p:cNvSpPr>
            <a:spLocks noGrp="1"/>
          </p:cNvSpPr>
          <p:nvPr>
            <p:ph type="title" idx="4294967295"/>
          </p:nvPr>
        </p:nvSpPr>
        <p:spPr>
          <a:xfrm>
            <a:off x="838200" y="2286000"/>
            <a:ext cx="7696200" cy="914400"/>
          </a:xfrm>
        </p:spPr>
        <p:txBody>
          <a:bodyPr/>
          <a:lstStyle/>
          <a:p>
            <a:pPr algn="ctr"/>
            <a:r>
              <a:rPr lang="en-US">
                <a:latin typeface="Garamond" charset="0"/>
                <a:cs typeface="Arial" charset="0"/>
              </a:rPr>
              <a:t>Leadership and Governance</a:t>
            </a:r>
            <a:br>
              <a:rPr lang="en-US">
                <a:latin typeface="Garamond" charset="0"/>
                <a:cs typeface="Arial" charset="0"/>
              </a:rPr>
            </a:br>
            <a:r>
              <a:rPr lang="en-US">
                <a:latin typeface="Garamond" charset="0"/>
                <a:cs typeface="Arial" charset="0"/>
              </a:rPr>
              <a:t/>
            </a:r>
            <a:br>
              <a:rPr lang="en-US">
                <a:latin typeface="Garamond" charset="0"/>
                <a:cs typeface="Arial" charset="0"/>
              </a:rPr>
            </a:br>
            <a:endParaRPr lang="en-US">
              <a:latin typeface="Garamond" charset="0"/>
              <a:cs typeface="Arial" charset="0"/>
            </a:endParaRPr>
          </a:p>
        </p:txBody>
      </p:sp>
      <p:sp>
        <p:nvSpPr>
          <p:cNvPr id="25603" name="Content Placeholder 2"/>
          <p:cNvSpPr>
            <a:spLocks noGrp="1"/>
          </p:cNvSpPr>
          <p:nvPr>
            <p:ph idx="4294967295"/>
          </p:nvPr>
        </p:nvSpPr>
        <p:spPr>
          <a:xfrm>
            <a:off x="685800" y="469900"/>
            <a:ext cx="7696200" cy="977900"/>
          </a:xfrm>
        </p:spPr>
        <p:txBody>
          <a:bodyPr/>
          <a:lstStyle/>
          <a:p>
            <a:pPr algn="just"/>
            <a:endParaRPr lang="en-US" sz="2400">
              <a:latin typeface="Arial" charset="0"/>
              <a:cs typeface="Arial" charset="0"/>
            </a:endParaRPr>
          </a:p>
          <a:p>
            <a:pPr algn="just"/>
            <a:endParaRPr lang="en-US" sz="2400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788987"/>
          </a:xfrm>
        </p:spPr>
        <p:txBody>
          <a:bodyPr/>
          <a:lstStyle/>
          <a:p>
            <a:r>
              <a:rPr lang="en-US" sz="2800" b="1">
                <a:latin typeface="Garamond" charset="0"/>
                <a:cs typeface="Arial" charset="0"/>
              </a:rPr>
              <a:t>Leadership and Governance of the Health Sector-1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305800" cy="5064125"/>
          </a:xfrm>
        </p:spPr>
        <p:txBody>
          <a:bodyPr/>
          <a:lstStyle/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en-GB" sz="2400" b="1" dirty="0">
                <a:ea typeface="+mn-ea"/>
              </a:rPr>
              <a:t>The leadership and </a:t>
            </a:r>
            <a:r>
              <a:rPr lang="en-GB" sz="2400" b="1" dirty="0" smtClean="0">
                <a:ea typeface="+mn-ea"/>
              </a:rPr>
              <a:t>governance ( L&amp;G)</a:t>
            </a:r>
          </a:p>
          <a:p>
            <a:pPr marL="0" indent="0">
              <a:buFont typeface="Wingdings" panose="05000000000000000000" pitchFamily="2" charset="2"/>
              <a:buNone/>
              <a:defRPr/>
            </a:pPr>
            <a:endParaRPr lang="en-GB" sz="2400" b="1" dirty="0" smtClean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b="1" dirty="0" smtClean="0">
                <a:ea typeface="+mn-ea"/>
              </a:rPr>
              <a:t> </a:t>
            </a:r>
            <a:r>
              <a:rPr lang="en-GB" sz="2400" b="1" dirty="0">
                <a:ea typeface="+mn-ea"/>
              </a:rPr>
              <a:t>G</a:t>
            </a:r>
            <a:r>
              <a:rPr lang="en-GB" sz="2400" b="1" dirty="0" smtClean="0">
                <a:ea typeface="+mn-ea"/>
              </a:rPr>
              <a:t>oal </a:t>
            </a:r>
            <a:r>
              <a:rPr lang="en-GB" sz="2400" b="1" dirty="0">
                <a:ea typeface="+mn-ea"/>
              </a:rPr>
              <a:t>of the NSHDP 1</a:t>
            </a:r>
            <a:r>
              <a:rPr lang="en-GB" sz="2400" dirty="0">
                <a:ea typeface="+mn-ea"/>
              </a:rPr>
              <a:t> </a:t>
            </a:r>
            <a:r>
              <a:rPr lang="en-GB" sz="2400" dirty="0" smtClean="0">
                <a:ea typeface="+mn-ea"/>
              </a:rPr>
              <a:t> for L &amp; G  is to </a:t>
            </a:r>
            <a:r>
              <a:rPr lang="en-GB" sz="2400" dirty="0">
                <a:ea typeface="+mn-ea"/>
              </a:rPr>
              <a:t>create and sustain an enabling environment for the delivery of quality health care </a:t>
            </a:r>
            <a:r>
              <a:rPr lang="en-GB" sz="2400" dirty="0" smtClean="0">
                <a:ea typeface="+mn-ea"/>
              </a:rPr>
              <a:t>&amp; </a:t>
            </a:r>
            <a:r>
              <a:rPr lang="en-GB" sz="2400" dirty="0">
                <a:ea typeface="+mn-ea"/>
              </a:rPr>
              <a:t>development in Nigeria. </a:t>
            </a:r>
            <a:endParaRPr lang="en-GB" sz="2400" dirty="0" smtClean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endParaRPr lang="en-GB" sz="2400" dirty="0" smtClean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b="1" dirty="0" smtClean="0">
                <a:ea typeface="+mn-ea"/>
              </a:rPr>
              <a:t>The objectives </a:t>
            </a:r>
            <a:r>
              <a:rPr lang="en-GB" sz="2400" b="1" dirty="0">
                <a:ea typeface="+mn-ea"/>
              </a:rPr>
              <a:t>of the NSHDP 1</a:t>
            </a:r>
            <a:r>
              <a:rPr lang="en-GB" sz="2400" dirty="0">
                <a:ea typeface="+mn-ea"/>
              </a:rPr>
              <a:t>  for L &amp; G </a:t>
            </a:r>
            <a:r>
              <a:rPr lang="en-GB" sz="2400" dirty="0" smtClean="0">
                <a:ea typeface="+mn-ea"/>
              </a:rPr>
              <a:t>were </a:t>
            </a:r>
            <a:r>
              <a:rPr lang="en-GB" sz="2400" dirty="0">
                <a:ea typeface="+mn-ea"/>
              </a:rPr>
              <a:t>to </a:t>
            </a:r>
            <a:r>
              <a:rPr lang="en-GB" sz="2400" dirty="0" smtClean="0">
                <a:ea typeface="+mn-ea"/>
              </a:rPr>
              <a:t>have:</a:t>
            </a:r>
            <a:endParaRPr lang="en-US" sz="2400" dirty="0" smtClean="0">
              <a:ea typeface="+mn-ea"/>
            </a:endParaRPr>
          </a:p>
          <a:p>
            <a:pPr lvl="1">
              <a:buFont typeface="Wingdings" panose="05000000000000000000" pitchFamily="2" charset="2"/>
              <a:buChar char="q"/>
              <a:defRPr/>
            </a:pPr>
            <a:r>
              <a:rPr lang="en-GB" sz="2400" dirty="0" smtClean="0"/>
              <a:t>improved </a:t>
            </a:r>
            <a:r>
              <a:rPr lang="en-GB" sz="2400" dirty="0"/>
              <a:t>strategic health plans implemented at federal and state levels; and </a:t>
            </a:r>
            <a:endParaRPr lang="en-US" sz="2400" dirty="0" smtClean="0"/>
          </a:p>
          <a:p>
            <a:pPr lvl="1">
              <a:buFont typeface="Wingdings" panose="05000000000000000000" pitchFamily="2" charset="2"/>
              <a:buChar char="q"/>
              <a:defRPr/>
            </a:pPr>
            <a:r>
              <a:rPr lang="en-GB" sz="2400" dirty="0" smtClean="0"/>
              <a:t>transparent </a:t>
            </a:r>
            <a:r>
              <a:rPr lang="en-GB" sz="2400" dirty="0"/>
              <a:t>and accountable health systems management</a:t>
            </a:r>
            <a:endParaRPr lang="en-US" sz="2400" dirty="0"/>
          </a:p>
          <a:p>
            <a:pPr>
              <a:buFont typeface="Wingdings" panose="05000000000000000000" pitchFamily="2" charset="2"/>
              <a:buChar char="n"/>
              <a:defRPr/>
            </a:pPr>
            <a:endParaRPr lang="en-US" dirty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762000"/>
          </a:xfrm>
        </p:spPr>
        <p:txBody>
          <a:bodyPr/>
          <a:lstStyle/>
          <a:p>
            <a:r>
              <a:rPr lang="en-US" sz="2800" b="1">
                <a:latin typeface="Garamond" charset="0"/>
                <a:cs typeface="Arial" charset="0"/>
              </a:rPr>
              <a:t>Leadership and Governance of the Health Sector-2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5525"/>
          </a:xfrm>
        </p:spPr>
        <p:txBody>
          <a:bodyPr/>
          <a:lstStyle/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en-GB" sz="2400" b="1" dirty="0">
                <a:ea typeface="+mn-ea"/>
              </a:rPr>
              <a:t>The indicators for tracking progress included:</a:t>
            </a:r>
            <a:endParaRPr lang="en-US" sz="2400" dirty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>
                <a:ea typeface="+mn-ea"/>
              </a:rPr>
              <a:t>Having the National Health Act gazetted</a:t>
            </a:r>
            <a:endParaRPr lang="en-US" sz="2400" dirty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>
                <a:ea typeface="+mn-ea"/>
              </a:rPr>
              <a:t>P</a:t>
            </a:r>
            <a:r>
              <a:rPr lang="en-GB" sz="2400" dirty="0" smtClean="0">
                <a:ea typeface="+mn-ea"/>
              </a:rPr>
              <a:t>ercentage </a:t>
            </a:r>
            <a:r>
              <a:rPr lang="en-GB" sz="2400" dirty="0">
                <a:ea typeface="+mn-ea"/>
              </a:rPr>
              <a:t>of states adopting the National Health Bill (in their LGAs)</a:t>
            </a:r>
            <a:endParaRPr lang="en-US" sz="2400" dirty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>
                <a:ea typeface="+mn-ea"/>
              </a:rPr>
              <a:t>P</a:t>
            </a:r>
            <a:r>
              <a:rPr lang="en-GB" sz="2400" dirty="0" smtClean="0">
                <a:ea typeface="+mn-ea"/>
              </a:rPr>
              <a:t>ercentage </a:t>
            </a:r>
            <a:r>
              <a:rPr lang="en-GB" sz="2400" dirty="0">
                <a:ea typeface="+mn-ea"/>
              </a:rPr>
              <a:t>of states executing more than 70% of the annual non-personnel budget; and </a:t>
            </a:r>
            <a:endParaRPr lang="en-US" sz="2400" dirty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>
                <a:ea typeface="+mn-ea"/>
              </a:rPr>
              <a:t>The </a:t>
            </a:r>
            <a:r>
              <a:rPr lang="en-GB" sz="2400" dirty="0" smtClean="0">
                <a:ea typeface="+mn-ea"/>
              </a:rPr>
              <a:t>percentage </a:t>
            </a:r>
            <a:r>
              <a:rPr lang="en-GB" sz="2400" dirty="0">
                <a:ea typeface="+mn-ea"/>
              </a:rPr>
              <a:t>of federal and states/FCT with published annual </a:t>
            </a:r>
            <a:r>
              <a:rPr lang="en-GB" sz="2400" dirty="0" smtClean="0">
                <a:ea typeface="+mn-ea"/>
              </a:rPr>
              <a:t>Health Watch </a:t>
            </a:r>
            <a:r>
              <a:rPr lang="en-GB" sz="2400" dirty="0">
                <a:ea typeface="+mn-ea"/>
              </a:rPr>
              <a:t>Reports</a:t>
            </a:r>
            <a:endParaRPr lang="en-US" sz="2400" dirty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endParaRPr lang="en-US" sz="2400" dirty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b="1">
                <a:latin typeface="Garamond" charset="0"/>
                <a:cs typeface="Arial" charset="0"/>
              </a:rPr>
              <a:t>Leadership and Governance of the Health Sector-3</a:t>
            </a:r>
          </a:p>
        </p:txBody>
      </p:sp>
      <p:sp>
        <p:nvSpPr>
          <p:cNvPr id="26627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534400" cy="5791200"/>
          </a:xfrm>
        </p:spPr>
        <p:txBody>
          <a:bodyPr/>
          <a:lstStyle/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en-GB" altLang="en-US" sz="2400" b="1" dirty="0" smtClean="0">
                <a:ea typeface="+mn-ea"/>
              </a:rPr>
              <a:t>Progress on the achievement of  L&amp; G Objectives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The National Health Act was gazetted in 2014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Other indicators for monitoring progress made in the L &amp; G of the health sector are:</a:t>
            </a:r>
          </a:p>
          <a:p>
            <a:pPr lvl="2"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/>
              <a:t>far-fetched, </a:t>
            </a:r>
          </a:p>
          <a:p>
            <a:pPr lvl="2"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/>
              <a:t>difficult to measure and </a:t>
            </a:r>
          </a:p>
          <a:p>
            <a:pPr lvl="2"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/>
              <a:t>seemingly insensitive; no avenues for routine reporting 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If states were to be visited to obtain data: Data not available  in any particular office; several officials in different offices will have to be interviewed.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The  L &amp; G indicators need to be replaced</a:t>
            </a:r>
            <a:endParaRPr lang="en-US" altLang="en-US" sz="2400" dirty="0" smtClean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itle 1"/>
          <p:cNvSpPr>
            <a:spLocks noGrp="1"/>
          </p:cNvSpPr>
          <p:nvPr>
            <p:ph type="title"/>
          </p:nvPr>
        </p:nvSpPr>
        <p:spPr>
          <a:xfrm>
            <a:off x="914400" y="2667000"/>
            <a:ext cx="8229600" cy="1828800"/>
          </a:xfrm>
        </p:spPr>
        <p:txBody>
          <a:bodyPr/>
          <a:lstStyle/>
          <a:p>
            <a:pPr algn="ctr"/>
            <a:r>
              <a:rPr lang="en-US">
                <a:latin typeface="Garamond" charset="0"/>
                <a:cs typeface="Arial" charset="0"/>
              </a:rPr>
              <a:t>2. Health Service Delivery</a:t>
            </a:r>
            <a:br>
              <a:rPr lang="en-US">
                <a:latin typeface="Garamond" charset="0"/>
                <a:cs typeface="Arial" charset="0"/>
              </a:rPr>
            </a:br>
            <a:endParaRPr lang="en-US">
              <a:latin typeface="Garamond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788987"/>
          </a:xfrm>
        </p:spPr>
        <p:txBody>
          <a:bodyPr/>
          <a:lstStyle/>
          <a:p>
            <a:r>
              <a:rPr lang="en-US" sz="2800" b="1">
                <a:latin typeface="Garamond" charset="0"/>
                <a:cs typeface="Arial" charset="0"/>
              </a:rPr>
              <a:t>Health Service Delivery-1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305800" cy="5064125"/>
          </a:xfrm>
        </p:spPr>
        <p:txBody>
          <a:bodyPr/>
          <a:lstStyle/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en-GB" sz="2400" b="1" dirty="0" smtClean="0">
                <a:ea typeface="+mn-ea"/>
              </a:rPr>
              <a:t> </a:t>
            </a:r>
            <a:r>
              <a:rPr lang="en-GB" sz="2400" b="1" dirty="0">
                <a:ea typeface="+mn-ea"/>
              </a:rPr>
              <a:t>G</a:t>
            </a:r>
            <a:r>
              <a:rPr lang="en-GB" sz="2400" b="1" dirty="0" smtClean="0">
                <a:ea typeface="+mn-ea"/>
              </a:rPr>
              <a:t>oal </a:t>
            </a:r>
            <a:r>
              <a:rPr lang="en-GB" sz="2400" b="1" dirty="0">
                <a:ea typeface="+mn-ea"/>
              </a:rPr>
              <a:t>of the NSHDP 1</a:t>
            </a:r>
            <a:r>
              <a:rPr lang="en-GB" sz="2400" dirty="0">
                <a:ea typeface="+mn-ea"/>
              </a:rPr>
              <a:t> </a:t>
            </a:r>
            <a:r>
              <a:rPr lang="en-GB" sz="2400" dirty="0" smtClean="0">
                <a:ea typeface="+mn-ea"/>
              </a:rPr>
              <a:t> for HSD was to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 smtClean="0">
                <a:ea typeface="+mn-ea"/>
              </a:rPr>
              <a:t>Revitalise </a:t>
            </a:r>
            <a:r>
              <a:rPr lang="en-GB" sz="2400" dirty="0">
                <a:ea typeface="+mn-ea"/>
              </a:rPr>
              <a:t>integrated service delivery towards qualitative, equitable and sustainable health care</a:t>
            </a:r>
            <a:r>
              <a:rPr lang="en-GB" sz="2400" dirty="0" smtClean="0">
                <a:ea typeface="+mn-ea"/>
              </a:rPr>
              <a:t>..</a:t>
            </a:r>
          </a:p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en-GB" sz="2400" b="1" dirty="0" smtClean="0">
                <a:ea typeface="+mn-ea"/>
              </a:rPr>
              <a:t>The objectives </a:t>
            </a:r>
            <a:r>
              <a:rPr lang="en-GB" sz="2400" b="1" dirty="0">
                <a:ea typeface="+mn-ea"/>
              </a:rPr>
              <a:t>of the NSHDP 1</a:t>
            </a:r>
            <a:r>
              <a:rPr lang="en-GB" sz="2400" dirty="0">
                <a:ea typeface="+mn-ea"/>
              </a:rPr>
              <a:t>  for </a:t>
            </a:r>
            <a:r>
              <a:rPr lang="en-GB" sz="2400" dirty="0" smtClean="0">
                <a:ea typeface="+mn-ea"/>
              </a:rPr>
              <a:t>HSD were </a:t>
            </a:r>
            <a:r>
              <a:rPr lang="en-GB" sz="2400" dirty="0">
                <a:ea typeface="+mn-ea"/>
              </a:rPr>
              <a:t>to </a:t>
            </a:r>
            <a:r>
              <a:rPr lang="en-GB" sz="2400" dirty="0" smtClean="0">
                <a:ea typeface="+mn-ea"/>
              </a:rPr>
              <a:t>:</a:t>
            </a:r>
            <a:endParaRPr lang="en-US" sz="2400" dirty="0" smtClean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>
                <a:ea typeface="+mn-ea"/>
              </a:rPr>
              <a:t>E</a:t>
            </a:r>
            <a:r>
              <a:rPr lang="en-GB" sz="2400" dirty="0" smtClean="0">
                <a:ea typeface="+mn-ea"/>
              </a:rPr>
              <a:t>nsure </a:t>
            </a:r>
            <a:r>
              <a:rPr lang="en-GB" sz="2400" dirty="0">
                <a:ea typeface="+mn-ea"/>
              </a:rPr>
              <a:t>universal access to an essential package of primary care services</a:t>
            </a:r>
            <a:endParaRPr lang="en-US" sz="2400" dirty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>
                <a:ea typeface="+mn-ea"/>
              </a:rPr>
              <a:t>P</a:t>
            </a:r>
            <a:r>
              <a:rPr lang="en-GB" sz="2400" dirty="0" smtClean="0">
                <a:ea typeface="+mn-ea"/>
              </a:rPr>
              <a:t>romote </a:t>
            </a:r>
            <a:r>
              <a:rPr lang="en-GB" sz="2400" dirty="0">
                <a:ea typeface="+mn-ea"/>
              </a:rPr>
              <a:t>access to primary health services by the vulnerable populations</a:t>
            </a:r>
            <a:endParaRPr lang="en-US" sz="2400" dirty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>
                <a:ea typeface="+mn-ea"/>
              </a:rPr>
              <a:t>I</a:t>
            </a:r>
            <a:r>
              <a:rPr lang="en-GB" sz="2400" dirty="0" smtClean="0">
                <a:ea typeface="+mn-ea"/>
              </a:rPr>
              <a:t>mprove </a:t>
            </a:r>
            <a:r>
              <a:rPr lang="en-GB" sz="2400" dirty="0">
                <a:ea typeface="+mn-ea"/>
              </a:rPr>
              <a:t>the quality of primary health care services</a:t>
            </a:r>
            <a:endParaRPr lang="en-US" sz="2400" dirty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>
                <a:ea typeface="+mn-ea"/>
              </a:rPr>
              <a:t>I</a:t>
            </a:r>
            <a:r>
              <a:rPr lang="en-GB" sz="2400" dirty="0" smtClean="0">
                <a:ea typeface="+mn-ea"/>
              </a:rPr>
              <a:t>ncrease </a:t>
            </a:r>
            <a:r>
              <a:rPr lang="en-GB" sz="2400" dirty="0">
                <a:ea typeface="+mn-ea"/>
              </a:rPr>
              <a:t>demand for primary health care services</a:t>
            </a:r>
            <a:endParaRPr lang="en-US" sz="2400" dirty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b="1">
                <a:latin typeface="Garamond" charset="0"/>
                <a:cs typeface="Arial" charset="0"/>
              </a:rPr>
              <a:t>Health Service Delivery- </a:t>
            </a:r>
            <a:r>
              <a:rPr lang="en-GB" sz="3200" b="1">
                <a:latin typeface="Garamond" charset="0"/>
                <a:cs typeface="Arial" charset="0"/>
              </a:rPr>
              <a:t>Analysis of Performance Indicators</a:t>
            </a:r>
            <a:r>
              <a:rPr lang="en-US" sz="3200">
                <a:latin typeface="Garamond" charset="0"/>
                <a:cs typeface="Arial" charset="0"/>
              </a:rPr>
              <a:t/>
            </a:r>
            <a:br>
              <a:rPr lang="en-US" sz="3200">
                <a:latin typeface="Garamond" charset="0"/>
                <a:cs typeface="Arial" charset="0"/>
              </a:rPr>
            </a:br>
            <a:endParaRPr lang="en-GB" sz="3200">
              <a:latin typeface="Garamond" charset="0"/>
              <a:cs typeface="Arial" charset="0"/>
            </a:endParaRPr>
          </a:p>
        </p:txBody>
      </p:sp>
      <p:sp>
        <p:nvSpPr>
          <p:cNvPr id="32771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Data were available for only 18 of the 26 performance indicators. 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Achievements of these indicators are discussed in 3 sections namely: 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Child Health Services, 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Maternal Health Services, and </a:t>
            </a: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Major Communicable Diseases, including Epidemic-Prone Diseases.</a:t>
            </a:r>
            <a:endParaRPr lang="en-US" sz="2800">
              <a:latin typeface="Arial" charset="0"/>
              <a:cs typeface="Arial" charset="0"/>
            </a:endParaRPr>
          </a:p>
          <a:p>
            <a:endParaRPr lang="en-GB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Title 1"/>
          <p:cNvSpPr>
            <a:spLocks noGrp="1"/>
          </p:cNvSpPr>
          <p:nvPr>
            <p:ph type="title"/>
          </p:nvPr>
        </p:nvSpPr>
        <p:spPr>
          <a:xfrm>
            <a:off x="533400" y="228600"/>
            <a:ext cx="8153400" cy="601663"/>
          </a:xfrm>
        </p:spPr>
        <p:txBody>
          <a:bodyPr/>
          <a:lstStyle/>
          <a:p>
            <a:r>
              <a:rPr lang="en-US" sz="2800" b="1">
                <a:latin typeface="Garamond" charset="0"/>
                <a:cs typeface="Arial" charset="0"/>
              </a:rPr>
              <a:t>Health Service Delivery –Child Health (9).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04800" y="847725"/>
          <a:ext cx="8839200" cy="5937252"/>
        </p:xfrm>
        <a:graphic>
          <a:graphicData uri="http://schemas.openxmlformats.org/drawingml/2006/table">
            <a:tbl>
              <a:tblPr/>
              <a:tblGrid>
                <a:gridCol w="762000"/>
                <a:gridCol w="8077200"/>
              </a:tblGrid>
              <a:tr h="3714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1800" b="1" i="0" u="none" strike="noStrike" cap="none" normalizeH="0" baseline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Ind.#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en-GB" sz="1800" b="1" i="0" u="none" strike="noStrike" cap="none" normalizeH="0" baseline="0">
                        <a:ln>
                          <a:noFill/>
                        </a:ln>
                        <a:solidFill>
                          <a:srgbClr val="FFFFFF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4270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21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Malaria incidence among under-5 children</a:t>
                      </a:r>
                      <a:endParaRPr kumimoji="0" lang="en-US" sz="2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Calibri" charset="0"/>
                        <a:cs typeface="Times New Roman" charset="0"/>
                      </a:endParaRP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</a:tr>
              <a:tr h="4270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23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6EFE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Proportion. of 12-23 Months-Old Children Fully Immunised</a:t>
                      </a:r>
                      <a:endParaRPr kumimoji="0" lang="en-US" sz="2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6EFE7"/>
                    </a:solidFill>
                  </a:tcPr>
                </a:tc>
              </a:tr>
              <a:tr h="771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24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Percentage  of children 6-59 months receiving vitamin A supplements twice a year</a:t>
                      </a:r>
                      <a:endParaRPr kumimoji="0" lang="en-US" sz="2200" b="0" i="0" u="none" strike="noStrike" cap="none" normalizeH="0" baseline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latin typeface="Arial" charset="0"/>
                        <a:ea typeface="ＭＳ Ｐゴシック" charset="0"/>
                        <a:cs typeface="Arial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</a:tr>
              <a:tr h="4270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25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6EFE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Percentage of children under 6 months exclusively breastfed</a:t>
                      </a:r>
                      <a:endParaRPr kumimoji="0" lang="en-US" sz="22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6EFE7"/>
                    </a:solidFill>
                  </a:tcPr>
                </a:tc>
              </a:tr>
              <a:tr h="771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26 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Percentage of under-5 children sleeping under ITN in the previous night(same as 6- discussed)</a:t>
                      </a:r>
                      <a:endParaRPr kumimoji="0" lang="en-US" sz="2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</a:tr>
              <a:tr h="771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27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6EFE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Percentage of children under-5 with suspected pneumonia receiving appropriate treatment from a health provider.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6EFE7"/>
                    </a:solidFill>
                  </a:tcPr>
                </a:tc>
              </a:tr>
              <a:tr h="771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28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Percentage of newborns and mothers visited within 72 hours of delivery by a skilled health care provider – </a:t>
                      </a: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FF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Data not available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</a:tr>
              <a:tr h="7715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29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6EFE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Percentage of children under-5 with suspected pneumonia receiving appropriate treatment from a health provider</a:t>
                      </a: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6EFE7"/>
                    </a:solidFill>
                  </a:tcPr>
                </a:tc>
              </a:tr>
              <a:tr h="42703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30</a:t>
                      </a:r>
                    </a:p>
                  </a:txBody>
                  <a:tcPr marT="45713" marB="45713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200" b="0" i="0" u="none" strike="noStrike" cap="none" normalizeH="0" baseline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Prevalence of malaria in children under-5 years of age</a:t>
                      </a:r>
                      <a:endParaRPr kumimoji="0" lang="en-US" sz="2200" b="0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ECDECB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916377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itle 1"/>
          <p:cNvSpPr>
            <a:spLocks noGrp="1"/>
          </p:cNvSpPr>
          <p:nvPr>
            <p:ph type="title"/>
          </p:nvPr>
        </p:nvSpPr>
        <p:spPr>
          <a:xfrm>
            <a:off x="533400" y="228600"/>
            <a:ext cx="8153400" cy="601663"/>
          </a:xfrm>
        </p:spPr>
        <p:txBody>
          <a:bodyPr/>
          <a:lstStyle/>
          <a:p>
            <a:r>
              <a:rPr lang="en-US" sz="2800" b="1">
                <a:latin typeface="Garamond" charset="0"/>
                <a:cs typeface="Arial" charset="0"/>
              </a:rPr>
              <a:t>Health Service Delivery –Maternal Health (7).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04800" y="847725"/>
          <a:ext cx="8839200" cy="697431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4400"/>
                <a:gridCol w="7924800"/>
              </a:tblGrid>
              <a:tr h="370755">
                <a:tc>
                  <a:txBody>
                    <a:bodyPr/>
                    <a:lstStyle/>
                    <a:p>
                      <a:r>
                        <a:rPr lang="en-GB" sz="1800" dirty="0" smtClean="0"/>
                        <a:t>Ind.#</a:t>
                      </a:r>
                      <a:endParaRPr lang="en-GB" sz="1800" dirty="0"/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endParaRPr lang="en-GB" sz="1800"/>
                    </a:p>
                  </a:txBody>
                  <a:tcPr marT="45710" marB="45710"/>
                </a:tc>
              </a:tr>
              <a:tr h="1188599">
                <a:tc>
                  <a:txBody>
                    <a:bodyPr/>
                    <a:lstStyle/>
                    <a:p>
                      <a:r>
                        <a:rPr lang="en-GB" sz="2400" dirty="0" smtClean="0">
                          <a:latin typeface="+mn-lt"/>
                        </a:rPr>
                        <a:t>22</a:t>
                      </a:r>
                      <a:endParaRPr lang="en-GB" sz="2400" dirty="0">
                        <a:latin typeface="+mn-lt"/>
                      </a:endParaRPr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Percentage of women with pregnancy within the last 2 years who received intermittent preventive treatment for malaria (</a:t>
                      </a:r>
                      <a:r>
                        <a:rPr lang="en-GB" sz="2400" kern="1200" dirty="0" err="1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IPTp</a:t>
                      </a: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)</a:t>
                      </a:r>
                      <a:endParaRPr lang="en-US" sz="2400" b="1" dirty="0" smtClean="0">
                        <a:solidFill>
                          <a:schemeClr val="tx1"/>
                        </a:solidFill>
                        <a:effectLst/>
                        <a:latin typeface="+mn-lt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T="45710" marB="45710"/>
                </a:tc>
              </a:tr>
              <a:tr h="457146">
                <a:tc>
                  <a:txBody>
                    <a:bodyPr/>
                    <a:lstStyle/>
                    <a:p>
                      <a:r>
                        <a:rPr lang="en-GB" sz="2400" dirty="0" smtClean="0">
                          <a:latin typeface="+mn-lt"/>
                        </a:rPr>
                        <a:t>32</a:t>
                      </a:r>
                      <a:endParaRPr lang="en-GB" sz="2400" dirty="0">
                        <a:latin typeface="+mn-lt"/>
                      </a:endParaRPr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GB" sz="2400" kern="120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Unmet </a:t>
                      </a: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need for </a:t>
                      </a:r>
                      <a:r>
                        <a:rPr lang="en-GB" sz="2400" kern="120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Family Planning</a:t>
                      </a:r>
                      <a:endParaRPr lang="en-US" sz="2400" kern="120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457146">
                <a:tc>
                  <a:txBody>
                    <a:bodyPr/>
                    <a:lstStyle/>
                    <a:p>
                      <a:r>
                        <a:rPr lang="en-GB" sz="2400" dirty="0" smtClean="0">
                          <a:latin typeface="+mn-lt"/>
                        </a:rPr>
                        <a:t>33</a:t>
                      </a:r>
                      <a:endParaRPr lang="en-GB" sz="2400" dirty="0">
                        <a:latin typeface="+mn-lt"/>
                      </a:endParaRPr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GB" sz="2400" kern="120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Contraceptive Prevalence Rate (Modern)</a:t>
                      </a:r>
                      <a:endParaRPr lang="en-US" sz="2400" kern="120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841171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34</a:t>
                      </a:r>
                      <a:endParaRPr lang="en-GB" sz="2400" dirty="0"/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GB" sz="2400" kern="120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Percentage </a:t>
                      </a: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of pregnant women making at least 4 ANC visits </a:t>
                      </a:r>
                      <a:r>
                        <a:rPr lang="en-GB" sz="2400" i="1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according </a:t>
                      </a:r>
                      <a:r>
                        <a:rPr lang="en-GB" sz="2400" i="1" kern="120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to standards</a:t>
                      </a:r>
                      <a:endParaRPr lang="en-US" sz="2400" kern="120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457146">
                <a:tc>
                  <a:txBody>
                    <a:bodyPr/>
                    <a:lstStyle/>
                    <a:p>
                      <a:r>
                        <a:rPr lang="en-GB" sz="2400" smtClean="0"/>
                        <a:t>35</a:t>
                      </a:r>
                      <a:endParaRPr lang="en-GB" sz="2400" dirty="0"/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pPr marL="0" marR="0" indent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Proportion of births attended by skilled health personnel</a:t>
                      </a:r>
                      <a:endParaRPr lang="en-US" sz="2400" b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1261757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36 &amp; 37</a:t>
                      </a:r>
                      <a:endParaRPr lang="en-GB" sz="2400" dirty="0"/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Health care facilities providing basic emergency obstetric care and Case Fatality Rate among women with obstetric complications </a:t>
                      </a:r>
                      <a:r>
                        <a:rPr lang="en-GB" sz="2400" kern="1200" dirty="0" smtClean="0">
                          <a:solidFill>
                            <a:srgbClr val="FF0000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( Data not available)</a:t>
                      </a:r>
                      <a:endParaRPr lang="en-GB" sz="2400" dirty="0" smtClean="0">
                        <a:solidFill>
                          <a:srgbClr val="FF0000"/>
                        </a:solidFill>
                      </a:endParaRPr>
                    </a:p>
                  </a:txBody>
                  <a:tcPr marL="68580" marR="68580" marT="0" marB="0"/>
                </a:tc>
              </a:tr>
              <a:tr h="457146">
                <a:tc>
                  <a:txBody>
                    <a:bodyPr/>
                    <a:lstStyle/>
                    <a:p>
                      <a:endParaRPr lang="en-GB" sz="2400" dirty="0"/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endParaRPr lang="en-GB" sz="2400" dirty="0" smtClean="0">
                        <a:solidFill>
                          <a:srgbClr val="FF0000"/>
                        </a:solidFill>
                      </a:endParaRPr>
                    </a:p>
                  </a:txBody>
                  <a:tcPr marL="68580" marR="68580" marT="0" marB="0"/>
                </a:tc>
              </a:tr>
              <a:tr h="370755"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endParaRPr lang="en-GB" sz="1800" dirty="0" smtClean="0"/>
                    </a:p>
                  </a:txBody>
                  <a:tcPr marL="68580" marR="68580" marT="0" marB="0"/>
                </a:tc>
              </a:tr>
              <a:tr h="370755"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endParaRPr lang="en-US" sz="1800" b="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70755">
                <a:tc>
                  <a:txBody>
                    <a:bodyPr/>
                    <a:lstStyle/>
                    <a:p>
                      <a:endParaRPr lang="en-GB" sz="1800"/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T="45710" marB="45710"/>
                </a:tc>
              </a:tr>
              <a:tr h="370755">
                <a:tc>
                  <a:txBody>
                    <a:bodyPr/>
                    <a:lstStyle/>
                    <a:p>
                      <a:endParaRPr lang="en-GB" sz="1800"/>
                    </a:p>
                  </a:txBody>
                  <a:tcPr marT="45710" marB="45710"/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T="45710" marB="4571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en-US" b="1">
                <a:latin typeface="Garamond" charset="0"/>
                <a:cs typeface="Arial" charset="0"/>
              </a:rPr>
              <a:t>Background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143000"/>
            <a:ext cx="8229600" cy="5334000"/>
          </a:xfrm>
        </p:spPr>
        <p:txBody>
          <a:bodyPr/>
          <a:lstStyle/>
          <a:p>
            <a:pPr>
              <a:defRPr/>
            </a:pPr>
            <a:r>
              <a:rPr lang="en-US" sz="2400" dirty="0"/>
              <a:t>The NSHDP I (2010-2015) was developed through the active participation of all stakeholders, national and international (Federal, States, Development Partners, Civil Society </a:t>
            </a:r>
            <a:r>
              <a:rPr lang="en-US" sz="2400" dirty="0" err="1"/>
              <a:t>Organisations</a:t>
            </a:r>
            <a:r>
              <a:rPr lang="en-US" sz="2400" dirty="0"/>
              <a:t>, Academia </a:t>
            </a:r>
            <a:r>
              <a:rPr lang="en-US" sz="2400" dirty="0" err="1"/>
              <a:t>etc</a:t>
            </a:r>
            <a:r>
              <a:rPr lang="en-US" sz="2400" dirty="0"/>
              <a:t>);</a:t>
            </a:r>
          </a:p>
          <a:p>
            <a:pPr algn="just" eaLnBrk="1" hangingPunct="1">
              <a:defRPr/>
            </a:pPr>
            <a:endParaRPr lang="en-GB" altLang="en-US" sz="2400" dirty="0"/>
          </a:p>
          <a:p>
            <a:pPr algn="just" eaLnBrk="1" hangingPunct="1">
              <a:defRPr/>
            </a:pPr>
            <a:r>
              <a:rPr lang="en-GB" altLang="en-US" sz="2400" dirty="0"/>
              <a:t>Goal of NSHDP 1 : to significantly improve the health status of Nigerians through the development of a strengthened and sustainable health care delivery system</a:t>
            </a:r>
          </a:p>
          <a:p>
            <a:pPr algn="just" eaLnBrk="1" hangingPunct="1">
              <a:defRPr/>
            </a:pPr>
            <a:endParaRPr lang="en-GB" altLang="en-US" sz="2400" dirty="0"/>
          </a:p>
          <a:p>
            <a:pPr algn="just" eaLnBrk="1" hangingPunct="1">
              <a:defRPr/>
            </a:pPr>
            <a:r>
              <a:rPr lang="en-US" sz="2400" dirty="0"/>
              <a:t>The plans have been implemented to varying degrees as confirmed by the Joint Annual and the Mid-Term Reviews that were regular features of the plans;</a:t>
            </a:r>
          </a:p>
          <a:p>
            <a:pPr algn="just" eaLnBrk="1" hangingPunct="1"/>
            <a:endParaRPr lang="en-US" sz="2400" dirty="0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Title 1"/>
          <p:cNvSpPr>
            <a:spLocks noGrp="1"/>
          </p:cNvSpPr>
          <p:nvPr>
            <p:ph type="title"/>
          </p:nvPr>
        </p:nvSpPr>
        <p:spPr>
          <a:xfrm>
            <a:off x="533400" y="228600"/>
            <a:ext cx="8153400" cy="914400"/>
          </a:xfrm>
        </p:spPr>
        <p:txBody>
          <a:bodyPr/>
          <a:lstStyle/>
          <a:p>
            <a:r>
              <a:rPr lang="en-US" sz="2800" b="1">
                <a:latin typeface="Garamond" charset="0"/>
                <a:cs typeface="Arial" charset="0"/>
              </a:rPr>
              <a:t>Health Service Delivery –</a:t>
            </a:r>
            <a:r>
              <a:rPr lang="en-GB" sz="2800" b="1">
                <a:latin typeface="Garamond" charset="0"/>
                <a:cs typeface="Arial" charset="0"/>
              </a:rPr>
              <a:t>Major Communicable Diseases Including Epidemic-prone Diseases(7)</a:t>
            </a:r>
            <a:r>
              <a:rPr lang="en-US" sz="2800">
                <a:latin typeface="Garamond" charset="0"/>
                <a:cs typeface="Arial" charset="0"/>
              </a:rPr>
              <a:t/>
            </a:r>
            <a:br>
              <a:rPr lang="en-US" sz="2800">
                <a:latin typeface="Garamond" charset="0"/>
                <a:cs typeface="Arial" charset="0"/>
              </a:rPr>
            </a:br>
            <a:r>
              <a:rPr lang="en-US" sz="2800" b="1">
                <a:latin typeface="Garamond" charset="0"/>
                <a:cs typeface="Arial" charset="0"/>
              </a:rPr>
              <a:t>.</a:t>
            </a: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04800" y="1143000"/>
          <a:ext cx="8839200" cy="6956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85800"/>
                <a:gridCol w="8153400"/>
              </a:tblGrid>
              <a:tr h="370828">
                <a:tc>
                  <a:txBody>
                    <a:bodyPr/>
                    <a:lstStyle/>
                    <a:p>
                      <a:r>
                        <a:rPr lang="en-GB" sz="1800" dirty="0" err="1" smtClean="0"/>
                        <a:t>Ind</a:t>
                      </a:r>
                      <a:r>
                        <a:rPr lang="en-GB" sz="1800" dirty="0" smtClean="0"/>
                        <a:t>#</a:t>
                      </a:r>
                      <a:endParaRPr lang="en-GB" sz="1800" dirty="0"/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endParaRPr lang="en-GB" sz="1800"/>
                    </a:p>
                  </a:txBody>
                  <a:tcPr marT="45718" marB="45718"/>
                </a:tc>
              </a:tr>
              <a:tr h="822948">
                <a:tc>
                  <a:txBody>
                    <a:bodyPr/>
                    <a:lstStyle/>
                    <a:p>
                      <a:r>
                        <a:rPr lang="en-GB" sz="2400" dirty="0" smtClean="0">
                          <a:latin typeface="+mn-lt"/>
                        </a:rPr>
                        <a:t>16</a:t>
                      </a:r>
                      <a:endParaRPr lang="en-GB" sz="2400" dirty="0">
                        <a:latin typeface="+mn-lt"/>
                      </a:endParaRPr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Percentage of HIV infected pregnant women who receive ARV prophylaxis to reduce the risk of MTCT</a:t>
                      </a:r>
                      <a:endParaRPr lang="en-US" sz="240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T="45718" marB="45718"/>
                </a:tc>
              </a:tr>
              <a:tr h="841238">
                <a:tc>
                  <a:txBody>
                    <a:bodyPr/>
                    <a:lstStyle/>
                    <a:p>
                      <a:r>
                        <a:rPr lang="en-GB" sz="2400" dirty="0" smtClean="0">
                          <a:latin typeface="+mn-lt"/>
                        </a:rPr>
                        <a:t>17</a:t>
                      </a:r>
                      <a:endParaRPr lang="en-GB" sz="2400" dirty="0">
                        <a:latin typeface="+mn-lt"/>
                      </a:endParaRPr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GB" sz="2400" kern="120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Proportion of population with advanced HIV infection and access to antiretroviral drugs</a:t>
                      </a:r>
                      <a:endParaRPr lang="en-US" sz="2400" kern="120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457192">
                <a:tc>
                  <a:txBody>
                    <a:bodyPr/>
                    <a:lstStyle/>
                    <a:p>
                      <a:r>
                        <a:rPr lang="en-GB" sz="2400" dirty="0" smtClean="0">
                          <a:latin typeface="+mn-lt"/>
                        </a:rPr>
                        <a:t>18</a:t>
                      </a:r>
                      <a:endParaRPr lang="en-GB" sz="2400" dirty="0">
                        <a:latin typeface="+mn-lt"/>
                      </a:endParaRPr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GB" sz="2400" kern="120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Prevalence of tuberculosis</a:t>
                      </a:r>
                      <a:endParaRPr lang="en-US" sz="2400" kern="120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841238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19</a:t>
                      </a:r>
                      <a:endParaRPr lang="en-GB" sz="2400" dirty="0"/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GB" sz="2400" kern="120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Proportion of tuberculosis cases cured under directly observed treatment short course</a:t>
                      </a:r>
                      <a:endParaRPr lang="en-US" sz="2400" kern="120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841238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20</a:t>
                      </a:r>
                      <a:endParaRPr lang="en-GB" sz="2400" dirty="0"/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pPr marL="0" marR="0" indent="0" algn="l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Font typeface="+mj-lt"/>
                        <a:buNone/>
                      </a:pP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TB case Detection rate under directly observed treatment short course</a:t>
                      </a:r>
                      <a:endParaRPr lang="en-US" sz="2400" b="0" dirty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457192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31</a:t>
                      </a:r>
                      <a:endParaRPr lang="en-GB" sz="2400" dirty="0"/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Number of new wild poliovirus cases</a:t>
                      </a:r>
                      <a:endParaRPr lang="en-US" sz="240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841238">
                <a:tc>
                  <a:txBody>
                    <a:bodyPr/>
                    <a:lstStyle/>
                    <a:p>
                      <a:r>
                        <a:rPr lang="en-GB" sz="2400" dirty="0" smtClean="0"/>
                        <a:t>39</a:t>
                      </a:r>
                      <a:endParaRPr lang="en-GB" sz="2400" dirty="0"/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r>
                        <a:rPr lang="en-GB" sz="2400" kern="1200" dirty="0" smtClean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Reduction in Case Fatality Rate resulting from epidemic outbreaks/emergencies</a:t>
                      </a:r>
                      <a:endParaRPr lang="en-US" sz="2400" kern="1200" dirty="0" smtClean="0">
                        <a:solidFill>
                          <a:schemeClr val="dk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/>
                </a:tc>
              </a:tr>
              <a:tr h="370828"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endParaRPr lang="en-GB" sz="1800" dirty="0" smtClean="0"/>
                    </a:p>
                  </a:txBody>
                  <a:tcPr marL="68580" marR="68580" marT="0" marB="0"/>
                </a:tc>
              </a:tr>
              <a:tr h="370828"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+mj-lt"/>
                        <a:buNone/>
                        <a:tabLst/>
                        <a:defRPr/>
                      </a:pPr>
                      <a:endParaRPr lang="en-US" sz="1800" b="0" dirty="0" smtClean="0">
                        <a:solidFill>
                          <a:schemeClr val="tx1"/>
                        </a:solidFill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</a:tr>
              <a:tr h="370828">
                <a:tc>
                  <a:txBody>
                    <a:bodyPr/>
                    <a:lstStyle/>
                    <a:p>
                      <a:endParaRPr lang="en-GB" sz="1800"/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T="45718" marB="45718"/>
                </a:tc>
              </a:tr>
              <a:tr h="370828">
                <a:tc>
                  <a:txBody>
                    <a:bodyPr/>
                    <a:lstStyle/>
                    <a:p>
                      <a:endParaRPr lang="en-GB" sz="1800"/>
                    </a:p>
                  </a:txBody>
                  <a:tcPr marT="45718" marB="45718"/>
                </a:tc>
                <a:tc>
                  <a:txBody>
                    <a:bodyPr/>
                    <a:lstStyle/>
                    <a:p>
                      <a:endParaRPr lang="en-GB" sz="1800" dirty="0"/>
                    </a:p>
                  </a:txBody>
                  <a:tcPr marT="45718" marB="45718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2800" b="1">
                <a:latin typeface="Garamond" charset="0"/>
                <a:cs typeface="Arial" charset="0"/>
              </a:rPr>
              <a:t>Health Service Delivery </a:t>
            </a:r>
          </a:p>
        </p:txBody>
      </p:sp>
      <p:sp>
        <p:nvSpPr>
          <p:cNvPr id="26627" name="Content Placeholder 2"/>
          <p:cNvSpPr>
            <a:spLocks noGrp="1"/>
          </p:cNvSpPr>
          <p:nvPr>
            <p:ph idx="1"/>
          </p:nvPr>
        </p:nvSpPr>
        <p:spPr>
          <a:xfrm>
            <a:off x="457200" y="1066800"/>
            <a:ext cx="8534400" cy="5791200"/>
          </a:xfrm>
        </p:spPr>
        <p:txBody>
          <a:bodyPr/>
          <a:lstStyle/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en-GB" altLang="en-US" sz="2400" b="1" dirty="0" smtClean="0">
                <a:ea typeface="+mn-ea"/>
              </a:rPr>
              <a:t>Progress on the achievement of  Health Service Delivery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Of the 18 service delivery indicators with available data, the target for 2015 </a:t>
            </a:r>
            <a:r>
              <a:rPr lang="en-GB" altLang="en-US" sz="2400" u="sng" dirty="0" smtClean="0">
                <a:ea typeface="+mn-ea"/>
              </a:rPr>
              <a:t>was partially met </a:t>
            </a:r>
            <a:r>
              <a:rPr lang="en-GB" altLang="en-US" sz="2400" u="sng" dirty="0">
                <a:ea typeface="+mn-ea"/>
              </a:rPr>
              <a:t> </a:t>
            </a:r>
            <a:r>
              <a:rPr lang="en-GB" altLang="en-US" sz="2400" dirty="0" smtClean="0">
                <a:ea typeface="+mn-ea"/>
              </a:rPr>
              <a:t>for 2 indicators related to </a:t>
            </a:r>
          </a:p>
          <a:p>
            <a:pPr lvl="1">
              <a:buFont typeface="Wingdings" panose="05000000000000000000" pitchFamily="2" charset="2"/>
              <a:buChar char="q"/>
              <a:defRPr/>
            </a:pPr>
            <a:r>
              <a:rPr lang="en-GB" altLang="en-US" sz="2400" dirty="0" smtClean="0"/>
              <a:t>ANC, and </a:t>
            </a:r>
          </a:p>
          <a:p>
            <a:pPr lvl="1">
              <a:buFont typeface="Wingdings" panose="05000000000000000000" pitchFamily="2" charset="2"/>
              <a:buChar char="q"/>
              <a:defRPr/>
            </a:pPr>
            <a:r>
              <a:rPr lang="en-GB" altLang="en-US" sz="2400" dirty="0" smtClean="0"/>
              <a:t>the interruption of wild polio virus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in the context of the SDGs and the national health policy, all service delivery indicators remain very relevant.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endParaRPr lang="en-GB" altLang="en-US" sz="2400" dirty="0" smtClean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Title 3"/>
          <p:cNvSpPr>
            <a:spLocks noGrp="1"/>
          </p:cNvSpPr>
          <p:nvPr>
            <p:ph type="title" idx="4294967295"/>
          </p:nvPr>
        </p:nvSpPr>
        <p:spPr>
          <a:xfrm>
            <a:off x="609600" y="2514600"/>
            <a:ext cx="8229600" cy="1139825"/>
          </a:xfrm>
        </p:spPr>
        <p:txBody>
          <a:bodyPr/>
          <a:lstStyle/>
          <a:p>
            <a:pPr algn="ctr"/>
            <a:r>
              <a:rPr lang="en-US" sz="4000" b="1">
                <a:latin typeface="Garamond" charset="0"/>
                <a:cs typeface="Arial" charset="0"/>
              </a:rPr>
              <a:t>Health Care Financing and Reforms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Chart 2"/>
          <p:cNvGraphicFramePr/>
          <p:nvPr/>
        </p:nvGraphicFramePr>
        <p:xfrm>
          <a:off x="533400" y="381000"/>
          <a:ext cx="8001000" cy="5638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7586" name="Chart 1"/>
          <p:cNvGraphicFramePr>
            <a:graphicFrameLocks/>
          </p:cNvGraphicFramePr>
          <p:nvPr/>
        </p:nvGraphicFramePr>
        <p:xfrm>
          <a:off x="406400" y="406400"/>
          <a:ext cx="8559800" cy="56642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7603" r:id="rId4" imgW="8559526" imgH="5663675" progId="Excel.Chart.8">
                  <p:embed/>
                </p:oleObj>
              </mc:Choice>
              <mc:Fallback>
                <p:oleObj r:id="rId4" imgW="8559526" imgH="5663675" progId="Excel.Chart.8">
                  <p:embed/>
                  <p:pic>
                    <p:nvPicPr>
                      <p:cNvPr id="0" name="Chart 1"/>
                      <p:cNvPicPr>
                        <a:picLocks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406400" y="406400"/>
                        <a:ext cx="8559800" cy="5664200"/>
                      </a:xfrm>
                      <a:prstGeom prst="rect">
                        <a:avLst/>
                      </a:prstGeom>
                      <a:noFill/>
                      <a:ln>
                        <a:noFill/>
                      </a:ln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  <a:ext uri="{91240B29-F687-4F45-9708-019B960494DF}">
                          <a14:hiddenLine xmlns:a14="http://schemas.microsoft.com/office/drawing/2010/main" w="9525">
                            <a:solidFill>
                              <a:srgbClr val="000000"/>
                            </a:solidFill>
                            <a:miter lim="800000"/>
                            <a:headEnd/>
                            <a:tailEnd/>
                          </a14:hiddenLine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Title 3"/>
          <p:cNvSpPr>
            <a:spLocks noGrp="1"/>
          </p:cNvSpPr>
          <p:nvPr>
            <p:ph type="title"/>
          </p:nvPr>
        </p:nvSpPr>
        <p:spPr>
          <a:xfrm>
            <a:off x="457200" y="3276600"/>
            <a:ext cx="8229600" cy="1139825"/>
          </a:xfrm>
        </p:spPr>
        <p:txBody>
          <a:bodyPr/>
          <a:lstStyle/>
          <a:p>
            <a:pPr algn="ctr"/>
            <a:r>
              <a:rPr lang="en-US" sz="5400">
                <a:latin typeface="Garamond" charset="0"/>
                <a:cs typeface="Arial" charset="0"/>
              </a:rPr>
              <a:t>Challenges/Lessons learnt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>
                <a:latin typeface="Garamond" charset="0"/>
                <a:cs typeface="Arial" charset="0"/>
              </a:rPr>
              <a:t>Challenges/Lessons learnt</a:t>
            </a:r>
          </a:p>
        </p:txBody>
      </p:sp>
      <p:sp>
        <p:nvSpPr>
          <p:cNvPr id="69635" name="Content Placeholder 3"/>
          <p:cNvSpPr>
            <a:spLocks noGrp="1"/>
          </p:cNvSpPr>
          <p:nvPr>
            <p:ph idx="1"/>
          </p:nvPr>
        </p:nvSpPr>
        <p:spPr>
          <a:xfrm>
            <a:off x="457200" y="1417638"/>
            <a:ext cx="8229600" cy="4713287"/>
          </a:xfrm>
        </p:spPr>
        <p:txBody>
          <a:bodyPr/>
          <a:lstStyle/>
          <a:p>
            <a:pPr marL="514350" indent="-514350">
              <a:spcAft>
                <a:spcPts val="600"/>
              </a:spcAft>
              <a:buFont typeface="Garamond" charset="0"/>
              <a:buAutoNum type="arabicPeriod"/>
            </a:pPr>
            <a:r>
              <a:rPr lang="en-US" sz="2800">
                <a:latin typeface="Arial" charset="0"/>
                <a:cs typeface="Arial" charset="0"/>
              </a:rPr>
              <a:t>No emphasis on health in the provisions of the current National Constitution (1999) </a:t>
            </a:r>
          </a:p>
          <a:p>
            <a:pPr marL="514350" indent="-514350">
              <a:spcAft>
                <a:spcPts val="600"/>
              </a:spcAft>
              <a:buFont typeface="Garamond" charset="0"/>
              <a:buAutoNum type="arabicPeriod"/>
            </a:pPr>
            <a:r>
              <a:rPr lang="en-US" sz="2800">
                <a:latin typeface="Arial" charset="0"/>
                <a:cs typeface="Arial" charset="0"/>
              </a:rPr>
              <a:t>No clear roles and responsibilities of the 3-tiers of government in health systems management and delivery</a:t>
            </a:r>
          </a:p>
          <a:p>
            <a:pPr marL="514350" indent="-514350">
              <a:spcAft>
                <a:spcPts val="600"/>
              </a:spcAft>
              <a:buFont typeface="Garamond" charset="0"/>
              <a:buAutoNum type="arabicPeriod"/>
            </a:pPr>
            <a:r>
              <a:rPr lang="en-US" sz="2800">
                <a:latin typeface="Arial" charset="0"/>
                <a:cs typeface="Arial" charset="0"/>
              </a:rPr>
              <a:t>Even the National Health Act (2014) has not fully addressed the gaps in health governance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Garamond" charset="0"/>
                <a:cs typeface="Arial" charset="0"/>
              </a:rPr>
              <a:t>Challenges/Lessons learnt (2)</a:t>
            </a:r>
          </a:p>
        </p:txBody>
      </p:sp>
      <p:sp>
        <p:nvSpPr>
          <p:cNvPr id="7065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Garamond" charset="0"/>
              <a:buAutoNum type="arabicPeriod" startAt="4"/>
            </a:pPr>
            <a:r>
              <a:rPr lang="en-US" sz="2800">
                <a:latin typeface="Arial" charset="0"/>
                <a:cs typeface="Arial" charset="0"/>
              </a:rPr>
              <a:t>Poor coordination and harmonization of various national health coordination platforms</a:t>
            </a:r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Garamond" charset="0"/>
              <a:buAutoNum type="arabicPeriod" startAt="4"/>
            </a:pPr>
            <a:r>
              <a:rPr lang="en-US" sz="2800">
                <a:latin typeface="Arial" charset="0"/>
                <a:cs typeface="Arial" charset="0"/>
              </a:rPr>
              <a:t>Indicators for monitoring the progress in the leadership and governance of the health sector are far-fetched, difficult to measure and seemingly insensitive</a:t>
            </a:r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Garamond" charset="0"/>
              <a:buAutoNum type="arabicPeriod" startAt="4"/>
            </a:pPr>
            <a:r>
              <a:rPr lang="en-US" sz="2800">
                <a:latin typeface="Arial" charset="0"/>
                <a:cs typeface="Arial" charset="0"/>
              </a:rPr>
              <a:t>No avenues for the routine reporting of these indicators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Title 1"/>
          <p:cNvSpPr>
            <a:spLocks noGrp="1"/>
          </p:cNvSpPr>
          <p:nvPr>
            <p:ph type="title"/>
          </p:nvPr>
        </p:nvSpPr>
        <p:spPr>
          <a:xfrm>
            <a:off x="304800" y="228600"/>
            <a:ext cx="8229600" cy="1139825"/>
          </a:xfrm>
        </p:spPr>
        <p:txBody>
          <a:bodyPr/>
          <a:lstStyle/>
          <a:p>
            <a:r>
              <a:rPr lang="en-US">
                <a:latin typeface="Garamond" charset="0"/>
                <a:cs typeface="Arial" charset="0"/>
              </a:rPr>
              <a:t>Challenges/Lessons learnt (3)</a:t>
            </a:r>
          </a:p>
        </p:txBody>
      </p:sp>
      <p:sp>
        <p:nvSpPr>
          <p:cNvPr id="62467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911725"/>
          </a:xfrm>
        </p:spPr>
        <p:txBody>
          <a:bodyPr/>
          <a:lstStyle/>
          <a:p>
            <a:pPr marL="0" indent="0">
              <a:buNone/>
              <a:defRPr/>
            </a:pPr>
            <a:r>
              <a:rPr lang="en-US" altLang="en-US" sz="2400" dirty="0" smtClean="0">
                <a:ea typeface="+mn-ea"/>
              </a:rPr>
              <a:t>7. Inadequate political will &amp; commitment to health, as evidenced by low budgetary allocation to health at all levels of government</a:t>
            </a:r>
          </a:p>
          <a:p>
            <a:pPr marL="0" indent="0">
              <a:buNone/>
              <a:defRPr/>
            </a:pPr>
            <a:r>
              <a:rPr lang="en-US" altLang="en-US" sz="2400" dirty="0" smtClean="0">
                <a:ea typeface="+mn-ea"/>
              </a:rPr>
              <a:t>8.	 Ineffective coordination among the 3 level of government &amp; between the private and public sectors </a:t>
            </a:r>
            <a:r>
              <a:rPr lang="en-US" altLang="en-US" sz="2400" dirty="0"/>
              <a:t>Lack of effective mechanisms for  engaging consumers in policy and plan development, and  implementation</a:t>
            </a:r>
          </a:p>
          <a:p>
            <a:pPr marL="0" indent="0">
              <a:buNone/>
              <a:defRPr/>
            </a:pPr>
            <a:r>
              <a:rPr lang="en-US" altLang="en-US" sz="2400" dirty="0" smtClean="0"/>
              <a:t>9.	 Weak </a:t>
            </a:r>
            <a:r>
              <a:rPr lang="en-US" altLang="en-US" sz="2400" dirty="0"/>
              <a:t>donor coordination and harmonization of donor aid.</a:t>
            </a:r>
          </a:p>
          <a:p>
            <a:pPr marL="0" indent="0">
              <a:buNone/>
              <a:defRPr/>
            </a:pPr>
            <a:r>
              <a:rPr lang="en-US" altLang="en-US" sz="2400" dirty="0" smtClean="0"/>
              <a:t>10.	Low </a:t>
            </a:r>
            <a:r>
              <a:rPr lang="en-US" altLang="en-US" sz="2400" dirty="0"/>
              <a:t>level of government financing of healthcare, at the three levels (&lt; 35% of total health expenditure is contributed by </a:t>
            </a:r>
            <a:r>
              <a:rPr lang="en-US" altLang="en-US" sz="2400" dirty="0" err="1"/>
              <a:t>govt</a:t>
            </a:r>
            <a:r>
              <a:rPr lang="en-US" altLang="en-US" sz="2400" dirty="0"/>
              <a:t>)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endParaRPr lang="en-US" altLang="en-US" sz="2400" dirty="0"/>
          </a:p>
          <a:p>
            <a:pPr marL="514350" indent="-514350">
              <a:buFont typeface="+mj-lt"/>
              <a:buAutoNum type="arabicPeriod" startAt="7"/>
              <a:defRPr/>
            </a:pPr>
            <a:endParaRPr lang="en-US" altLang="en-US" sz="2800" dirty="0" smtClean="0">
              <a:ea typeface="+mn-ea"/>
            </a:endParaRPr>
          </a:p>
          <a:p>
            <a:pPr>
              <a:buFont typeface="Wingdings" panose="05000000000000000000" pitchFamily="2" charset="2"/>
              <a:buChar char="n"/>
              <a:defRPr/>
            </a:pPr>
            <a:endParaRPr lang="en-US" altLang="en-US" dirty="0" smtClean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Garamond" charset="0"/>
                <a:cs typeface="Arial" charset="0"/>
              </a:rPr>
              <a:t>Challenges/Lessons learnt (5)</a:t>
            </a:r>
          </a:p>
        </p:txBody>
      </p:sp>
      <p:sp>
        <p:nvSpPr>
          <p:cNvPr id="73731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534400" cy="4530725"/>
          </a:xfrm>
        </p:spPr>
        <p:txBody>
          <a:bodyPr/>
          <a:lstStyle/>
          <a:p>
            <a:pPr marL="0" indent="0">
              <a:buNone/>
            </a:pPr>
            <a:r>
              <a:rPr lang="en-US" sz="2800" dirty="0" smtClean="0">
                <a:latin typeface="Arial" charset="0"/>
                <a:cs typeface="Arial" charset="0"/>
              </a:rPr>
              <a:t>12. </a:t>
            </a:r>
            <a:r>
              <a:rPr lang="en-US" sz="2000" dirty="0" smtClean="0">
                <a:latin typeface="Arial" charset="0"/>
                <a:cs typeface="Arial" charset="0"/>
              </a:rPr>
              <a:t>High </a:t>
            </a:r>
            <a:r>
              <a:rPr lang="en-US" sz="2000" dirty="0">
                <a:latin typeface="Arial" charset="0"/>
                <a:cs typeface="Arial" charset="0"/>
              </a:rPr>
              <a:t>level of out-pocket spending (OOPS) in the country (&gt;65% of payment for health service is from OOPS)</a:t>
            </a:r>
          </a:p>
          <a:p>
            <a:pPr marL="0" indent="0">
              <a:buNone/>
            </a:pPr>
            <a:r>
              <a:rPr lang="en-US" sz="2000" dirty="0" smtClean="0">
                <a:latin typeface="Arial" charset="0"/>
                <a:cs typeface="Arial" charset="0"/>
              </a:rPr>
              <a:t>13. 	Low </a:t>
            </a:r>
            <a:r>
              <a:rPr lang="en-US" sz="2000" dirty="0">
                <a:latin typeface="Arial" charset="0"/>
                <a:cs typeface="Arial" charset="0"/>
              </a:rPr>
              <a:t>level of coverage </a:t>
            </a:r>
            <a:r>
              <a:rPr lang="en-US" sz="2000" dirty="0" smtClean="0">
                <a:latin typeface="Arial" charset="0"/>
                <a:cs typeface="Arial" charset="0"/>
              </a:rPr>
              <a:t>of health </a:t>
            </a:r>
            <a:r>
              <a:rPr lang="en-US" sz="2000" dirty="0">
                <a:latin typeface="Arial" charset="0"/>
                <a:cs typeface="Arial" charset="0"/>
              </a:rPr>
              <a:t>insurance and other pre-payment and financial risk protection mechanisms.</a:t>
            </a:r>
          </a:p>
          <a:p>
            <a:pPr marL="514350" indent="-514350">
              <a:buAutoNum type="arabicPeriod" startAt="14"/>
            </a:pPr>
            <a:r>
              <a:rPr lang="en-US" sz="2000" dirty="0" smtClean="0">
                <a:latin typeface="Arial" charset="0"/>
                <a:cs typeface="Arial" charset="0"/>
              </a:rPr>
              <a:t>Inequity </a:t>
            </a:r>
            <a:r>
              <a:rPr lang="en-US" sz="2000" dirty="0">
                <a:latin typeface="Arial" charset="0"/>
                <a:cs typeface="Arial" charset="0"/>
              </a:rPr>
              <a:t>in health financing and inefficiencies in use of health resources</a:t>
            </a:r>
            <a:r>
              <a:rPr lang="en-US" sz="2000" dirty="0" smtClean="0">
                <a:latin typeface="Arial" charset="0"/>
                <a:cs typeface="Arial" charset="0"/>
              </a:rPr>
              <a:t>.</a:t>
            </a:r>
          </a:p>
          <a:p>
            <a:pPr marL="514350" indent="-514350">
              <a:buFont typeface="Garamond" charset="0"/>
              <a:buAutoNum type="arabicPeriod" startAt="16"/>
            </a:pPr>
            <a:r>
              <a:rPr lang="en-US" sz="2000" dirty="0">
                <a:latin typeface="Arial" charset="0"/>
                <a:cs typeface="Arial" charset="0"/>
              </a:rPr>
              <a:t>Slow implementation  of the National Health Act – with provision of the Basic Health care Provision Fund (BHCPF)</a:t>
            </a:r>
          </a:p>
          <a:p>
            <a:pPr marL="514350" indent="-514350">
              <a:buFont typeface="Garamond" charset="0"/>
              <a:buAutoNum type="arabicPeriod" startAt="16"/>
            </a:pPr>
            <a:r>
              <a:rPr lang="en-US" sz="2000" dirty="0">
                <a:latin typeface="Arial" charset="0"/>
                <a:cs typeface="Arial" charset="0"/>
              </a:rPr>
              <a:t>Governance and accountability weaknesses in generation and use of health financing resources</a:t>
            </a:r>
            <a:r>
              <a:rPr lang="en-US" sz="2000" dirty="0" smtClean="0">
                <a:latin typeface="Arial" charset="0"/>
                <a:cs typeface="Arial" charset="0"/>
              </a:rPr>
              <a:t>.</a:t>
            </a:r>
          </a:p>
          <a:p>
            <a:pPr marL="514350" indent="-514350">
              <a:buFont typeface="Garamond" charset="0"/>
              <a:buAutoNum type="arabicPeriod" startAt="16"/>
            </a:pPr>
            <a:r>
              <a:rPr lang="en-US" sz="2000" dirty="0" smtClean="0">
                <a:latin typeface="Arial" charset="0"/>
                <a:cs typeface="Arial" charset="0"/>
              </a:rPr>
              <a:t> </a:t>
            </a:r>
            <a:r>
              <a:rPr lang="en-US" sz="2000" dirty="0">
                <a:latin typeface="Arial" charset="0"/>
                <a:cs typeface="Arial" charset="0"/>
              </a:rPr>
              <a:t>Weak Primary Health Care structures </a:t>
            </a:r>
          </a:p>
          <a:p>
            <a:pPr marL="514350" indent="-514350">
              <a:buFont typeface="Garamond" charset="0"/>
              <a:buAutoNum type="arabicPeriod" startAt="16"/>
            </a:pPr>
            <a:endParaRPr lang="en-US" sz="2000" dirty="0">
              <a:latin typeface="Arial" charset="0"/>
              <a:cs typeface="Arial" charset="0"/>
            </a:endParaRPr>
          </a:p>
          <a:p>
            <a:pPr marL="514350" indent="-514350">
              <a:buAutoNum type="arabicPeriod" startAt="14"/>
            </a:pPr>
            <a:endParaRPr lang="en-US" sz="2000" dirty="0">
              <a:latin typeface="Arial" charset="0"/>
              <a:cs typeface="Arial" charset="0"/>
            </a:endParaRPr>
          </a:p>
          <a:p>
            <a:pPr marL="514350" indent="-514350">
              <a:buFont typeface="Garamond" charset="0"/>
              <a:buAutoNum type="arabicPeriod" startAt="13"/>
            </a:pPr>
            <a:endParaRPr lang="en-US" dirty="0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277813"/>
            <a:ext cx="8229600" cy="865187"/>
          </a:xfrm>
        </p:spPr>
        <p:txBody>
          <a:bodyPr/>
          <a:lstStyle/>
          <a:p>
            <a:pPr algn="ctr" eaLnBrk="1" hangingPunct="1"/>
            <a:r>
              <a:rPr lang="en-US">
                <a:latin typeface="Garamond" charset="0"/>
                <a:cs typeface="Arial" charset="0"/>
              </a:rPr>
              <a:t>Objectives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990600"/>
            <a:ext cx="8229600" cy="5486400"/>
          </a:xfrm>
        </p:spPr>
        <p:txBody>
          <a:bodyPr/>
          <a:lstStyle/>
          <a:p>
            <a:pPr eaLnBrk="1" hangingPunct="1"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The evaluation is to inform the development of NSHDP II, that will guide the activities of the health system over the next 5 years.</a:t>
            </a:r>
          </a:p>
          <a:p>
            <a:pPr marL="0" indent="0" algn="just" eaLnBrk="1" hangingPunct="1">
              <a:buFont typeface="Wingdings" panose="05000000000000000000" pitchFamily="2" charset="2"/>
              <a:buNone/>
              <a:defRPr/>
            </a:pPr>
            <a:r>
              <a:rPr lang="en-GB" altLang="en-US" sz="2400" dirty="0" smtClean="0">
                <a:ea typeface="+mn-ea"/>
              </a:rPr>
              <a:t>The objectives  were to:</a:t>
            </a:r>
          </a:p>
          <a:p>
            <a:pPr marL="457200" indent="-457200" eaLnBrk="1" hangingPunct="1">
              <a:buFont typeface="+mj-lt"/>
              <a:buAutoNum type="arabicPeriod"/>
              <a:defRPr/>
            </a:pPr>
            <a:r>
              <a:rPr lang="en-GB" altLang="en-US" sz="2400" dirty="0">
                <a:ea typeface="+mn-ea"/>
              </a:rPr>
              <a:t>M</a:t>
            </a:r>
            <a:r>
              <a:rPr lang="en-GB" altLang="en-US" sz="2400" dirty="0" smtClean="0">
                <a:ea typeface="+mn-ea"/>
              </a:rPr>
              <a:t>easure and document the extent to which the targets for NSHDP 1 were achieved or on track, </a:t>
            </a:r>
          </a:p>
          <a:p>
            <a:pPr marL="457200" indent="-457200" eaLnBrk="1" hangingPunct="1">
              <a:buFont typeface="+mj-lt"/>
              <a:buAutoNum type="arabicPeriod"/>
              <a:defRPr/>
            </a:pPr>
            <a:r>
              <a:rPr lang="en-GB" altLang="en-US" sz="2400" dirty="0" smtClean="0">
                <a:ea typeface="+mn-ea"/>
              </a:rPr>
              <a:t>Assess constraints and/or challenges encountered and solutions provided, </a:t>
            </a:r>
          </a:p>
          <a:p>
            <a:pPr marL="457200" indent="-457200" eaLnBrk="1" hangingPunct="1">
              <a:buFont typeface="+mj-lt"/>
              <a:buAutoNum type="arabicPeriod"/>
              <a:defRPr/>
            </a:pPr>
            <a:r>
              <a:rPr lang="en-GB" altLang="en-US" sz="2400" dirty="0">
                <a:ea typeface="+mn-ea"/>
              </a:rPr>
              <a:t>D</a:t>
            </a:r>
            <a:r>
              <a:rPr lang="en-GB" altLang="en-US" sz="2400" dirty="0" smtClean="0">
                <a:ea typeface="+mn-ea"/>
              </a:rPr>
              <a:t>raw best lessons learned and experiences gained, and</a:t>
            </a:r>
          </a:p>
          <a:p>
            <a:pPr marL="457200" indent="-457200" eaLnBrk="1" hangingPunct="1">
              <a:buFont typeface="+mj-lt"/>
              <a:buAutoNum type="arabicPeriod"/>
              <a:defRPr/>
            </a:pPr>
            <a:r>
              <a:rPr lang="en-GB" altLang="en-US" sz="2400" dirty="0" smtClean="0">
                <a:ea typeface="+mn-ea"/>
              </a:rPr>
              <a:t>Develop recommendations to improve governance, management and implementation of activities to attain the NSHDP II goals.</a:t>
            </a:r>
            <a:endParaRPr lang="en-US" altLang="en-US" sz="2400" dirty="0" smtClean="0">
              <a:ea typeface="+mn-ea"/>
            </a:endParaRPr>
          </a:p>
          <a:p>
            <a:pPr algn="just" eaLnBrk="1" hangingPunct="1">
              <a:buFont typeface="Wingdings" panose="05000000000000000000" pitchFamily="2" charset="2"/>
              <a:buChar char="n"/>
              <a:defRPr/>
            </a:pPr>
            <a:endParaRPr lang="en-US" altLang="en-US" sz="2400" dirty="0" smtClean="0">
              <a:ea typeface="+mn-ea"/>
            </a:endParaRPr>
          </a:p>
          <a:p>
            <a:pPr algn="just" eaLnBrk="1" hangingPunct="1">
              <a:buFont typeface="Wingdings" panose="05000000000000000000" pitchFamily="2" charset="2"/>
              <a:buChar char="n"/>
              <a:defRPr/>
            </a:pPr>
            <a:endParaRPr lang="en-US" altLang="en-US" sz="2400" dirty="0" smtClean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322387"/>
          </a:xfrm>
        </p:spPr>
        <p:txBody>
          <a:bodyPr/>
          <a:lstStyle/>
          <a:p>
            <a:r>
              <a:rPr lang="en-US" sz="3200">
                <a:latin typeface="Garamond" charset="0"/>
                <a:cs typeface="Arial" charset="0"/>
              </a:rPr>
              <a:t>Challenges with implementation of SHDP 1 (Contd.)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835525"/>
          </a:xfrm>
        </p:spPr>
        <p:txBody>
          <a:bodyPr/>
          <a:lstStyle/>
          <a:p>
            <a:pPr marL="0" indent="0">
              <a:spcBef>
                <a:spcPts val="600"/>
              </a:spcBef>
              <a:spcAft>
                <a:spcPts val="600"/>
              </a:spcAft>
              <a:buNone/>
              <a:defRPr/>
            </a:pPr>
            <a:r>
              <a:rPr lang="en-US" sz="2800" dirty="0" smtClean="0">
                <a:ea typeface="+mn-ea"/>
              </a:rPr>
              <a:t>20.	Weak </a:t>
            </a:r>
            <a:r>
              <a:rPr lang="en-US" sz="2800" dirty="0">
                <a:ea typeface="+mn-ea"/>
              </a:rPr>
              <a:t>M &amp; E systems to track the indicators for </a:t>
            </a:r>
            <a:r>
              <a:rPr lang="en-US" sz="2800" dirty="0" smtClean="0">
                <a:ea typeface="+mn-ea"/>
              </a:rPr>
              <a:t>measuring </a:t>
            </a:r>
            <a:r>
              <a:rPr lang="en-US" sz="2800" dirty="0">
                <a:ea typeface="+mn-ea"/>
              </a:rPr>
              <a:t>progress in the implementation of the SHDP</a:t>
            </a:r>
          </a:p>
          <a:p>
            <a:pPr marL="0" indent="0">
              <a:spcBef>
                <a:spcPts val="600"/>
              </a:spcBef>
              <a:spcAft>
                <a:spcPts val="600"/>
              </a:spcAft>
              <a:buNone/>
              <a:defRPr/>
            </a:pPr>
            <a:r>
              <a:rPr lang="en-US" sz="2800" dirty="0" smtClean="0">
                <a:ea typeface="+mn-ea"/>
              </a:rPr>
              <a:t>21. Vertical </a:t>
            </a:r>
            <a:r>
              <a:rPr lang="en-US" sz="2800" dirty="0">
                <a:ea typeface="+mn-ea"/>
              </a:rPr>
              <a:t>programming and reporting system </a:t>
            </a:r>
          </a:p>
          <a:p>
            <a:pPr marL="0" indent="0">
              <a:spcBef>
                <a:spcPts val="600"/>
              </a:spcBef>
              <a:spcAft>
                <a:spcPts val="600"/>
              </a:spcAft>
              <a:buNone/>
              <a:defRPr/>
            </a:pPr>
            <a:r>
              <a:rPr lang="en-US" altLang="en-US" sz="2800" dirty="0" smtClean="0">
                <a:ea typeface="+mn-ea"/>
              </a:rPr>
              <a:t>22.Lack of political will and programme ownership at the level of the states and LGAs </a:t>
            </a:r>
          </a:p>
          <a:p>
            <a:pPr marL="0" indent="0">
              <a:spcBef>
                <a:spcPts val="600"/>
              </a:spcBef>
              <a:spcAft>
                <a:spcPts val="600"/>
              </a:spcAft>
              <a:buNone/>
              <a:defRPr/>
            </a:pPr>
            <a:r>
              <a:rPr lang="en-US" altLang="en-US" sz="2800" dirty="0" smtClean="0">
                <a:ea typeface="+mn-ea"/>
              </a:rPr>
              <a:t>23. Poor mobilization and belated disbursement of counterpart budget by fed, state, &amp; LGA actors</a:t>
            </a:r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+mj-lt"/>
              <a:buAutoNum type="arabicPeriod" startAt="5"/>
              <a:defRPr/>
            </a:pPr>
            <a:endParaRPr lang="en-US" sz="2800" dirty="0" smtClean="0">
              <a:ea typeface="+mn-ea"/>
            </a:endParaRPr>
          </a:p>
          <a:p>
            <a:pPr marL="0" indent="0">
              <a:buFont typeface="Wingdings" panose="05000000000000000000" pitchFamily="2" charset="2"/>
              <a:buNone/>
              <a:defRPr/>
            </a:pPr>
            <a:endParaRPr lang="en-US" dirty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>
                <a:latin typeface="Garamond" charset="0"/>
                <a:cs typeface="Arial" charset="0"/>
              </a:rPr>
              <a:t>Recommendations-1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4530725"/>
          </a:xfrm>
        </p:spPr>
        <p:txBody>
          <a:bodyPr/>
          <a:lstStyle/>
          <a:p>
            <a:pPr marL="457200" indent="-457200">
              <a:buFont typeface="Garamond" charset="0"/>
              <a:buAutoNum type="arabicPeriod"/>
            </a:pPr>
            <a:r>
              <a:rPr lang="en-GB" sz="2400" dirty="0">
                <a:latin typeface="Arial" charset="0"/>
                <a:cs typeface="Arial" charset="0"/>
              </a:rPr>
              <a:t>Amendment </a:t>
            </a:r>
            <a:r>
              <a:rPr lang="en-GB" sz="2400" dirty="0" smtClean="0">
                <a:latin typeface="Arial" charset="0"/>
                <a:cs typeface="Arial" charset="0"/>
              </a:rPr>
              <a:t>of </a:t>
            </a:r>
            <a:r>
              <a:rPr lang="en-GB" sz="2400" dirty="0">
                <a:latin typeface="Arial" charset="0"/>
                <a:cs typeface="Arial" charset="0"/>
              </a:rPr>
              <a:t>the National Health Act (2014) to give clear roles and responsibilities all </a:t>
            </a:r>
            <a:r>
              <a:rPr lang="en-GB" sz="2400" dirty="0" smtClean="0">
                <a:latin typeface="Arial" charset="0"/>
                <a:cs typeface="Arial" charset="0"/>
              </a:rPr>
              <a:t>tiers </a:t>
            </a:r>
            <a:r>
              <a:rPr lang="en-GB" sz="2400" dirty="0">
                <a:latin typeface="Arial" charset="0"/>
                <a:cs typeface="Arial" charset="0"/>
              </a:rPr>
              <a:t>of </a:t>
            </a:r>
            <a:r>
              <a:rPr lang="en-GB" sz="2400" dirty="0" err="1">
                <a:latin typeface="Arial" charset="0"/>
                <a:cs typeface="Arial" charset="0"/>
              </a:rPr>
              <a:t>govt</a:t>
            </a:r>
            <a:r>
              <a:rPr lang="en-GB" sz="2400" dirty="0">
                <a:latin typeface="Arial" charset="0"/>
                <a:cs typeface="Arial" charset="0"/>
              </a:rPr>
              <a:t> on health matters. </a:t>
            </a:r>
            <a:endParaRPr lang="en-US" sz="2400" dirty="0">
              <a:latin typeface="Arial" charset="0"/>
              <a:cs typeface="Arial" charset="0"/>
            </a:endParaRPr>
          </a:p>
          <a:p>
            <a:pPr lvl="1"/>
            <a:r>
              <a:rPr lang="en-GB" sz="2400" dirty="0">
                <a:latin typeface="Arial" charset="0"/>
                <a:cs typeface="Arial" charset="0"/>
              </a:rPr>
              <a:t>Amendments to the 1999 constitution equally important in this regard.</a:t>
            </a:r>
            <a:endParaRPr lang="en-US" sz="2400" dirty="0">
              <a:latin typeface="Arial" charset="0"/>
              <a:cs typeface="Arial" charset="0"/>
            </a:endParaRPr>
          </a:p>
          <a:p>
            <a:pPr marL="457200" indent="-457200">
              <a:buFont typeface="Garamond" charset="0"/>
              <a:buAutoNum type="arabicPeriod"/>
            </a:pPr>
            <a:r>
              <a:rPr lang="en-US" sz="2400" dirty="0">
                <a:latin typeface="Arial" charset="0"/>
                <a:cs typeface="Arial" charset="0"/>
              </a:rPr>
              <a:t>Government to make budgetary allocations to health to achieve the </a:t>
            </a:r>
            <a:r>
              <a:rPr lang="ja-JP" altLang="en-US" sz="2400" dirty="0">
                <a:latin typeface="Arial" charset="0"/>
                <a:cs typeface="Arial" charset="0"/>
              </a:rPr>
              <a:t>“</a:t>
            </a:r>
            <a:r>
              <a:rPr lang="en-US" sz="2400" dirty="0">
                <a:latin typeface="Arial" charset="0"/>
                <a:cs typeface="Arial" charset="0"/>
              </a:rPr>
              <a:t>Abuja Declaration</a:t>
            </a:r>
            <a:r>
              <a:rPr lang="ja-JP" altLang="en-US" sz="2400" dirty="0">
                <a:latin typeface="Arial" charset="0"/>
                <a:cs typeface="Arial" charset="0"/>
              </a:rPr>
              <a:t>”</a:t>
            </a:r>
            <a:r>
              <a:rPr lang="en-US" sz="2400" dirty="0">
                <a:latin typeface="Arial" charset="0"/>
                <a:cs typeface="Arial" charset="0"/>
              </a:rPr>
              <a:t> </a:t>
            </a:r>
          </a:p>
          <a:p>
            <a:pPr lvl="1"/>
            <a:r>
              <a:rPr lang="en-US" sz="2400" dirty="0">
                <a:latin typeface="Arial" charset="0"/>
                <a:cs typeface="Arial" charset="0"/>
              </a:rPr>
              <a:t>Incremental allocation of at least 15% of national budget to health.</a:t>
            </a:r>
          </a:p>
          <a:p>
            <a:pPr marL="457200" indent="-457200"/>
            <a:endParaRPr lang="en-GB" dirty="0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712787"/>
          </a:xfrm>
        </p:spPr>
        <p:txBody>
          <a:bodyPr/>
          <a:lstStyle/>
          <a:p>
            <a:r>
              <a:rPr lang="en-GB">
                <a:latin typeface="Garamond" charset="0"/>
                <a:cs typeface="Arial" charset="0"/>
              </a:rPr>
              <a:t>Recommendations-2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143000"/>
            <a:ext cx="8153400" cy="4606925"/>
          </a:xfrm>
        </p:spPr>
        <p:txBody>
          <a:bodyPr/>
          <a:lstStyle/>
          <a:p>
            <a:pPr marL="457200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 startAt="3"/>
              <a:defRPr/>
            </a:pPr>
            <a:r>
              <a:rPr lang="en-US" sz="2200" dirty="0">
                <a:ea typeface="+mn-ea"/>
              </a:rPr>
              <a:t>Amend the NHIS Act to ensure </a:t>
            </a:r>
            <a:r>
              <a:rPr lang="en-US" sz="2200" dirty="0" smtClean="0">
                <a:ea typeface="+mn-ea"/>
              </a:rPr>
              <a:t>all </a:t>
            </a:r>
            <a:r>
              <a:rPr lang="en-US" sz="2200" dirty="0">
                <a:ea typeface="+mn-ea"/>
              </a:rPr>
              <a:t>employers </a:t>
            </a:r>
            <a:r>
              <a:rPr lang="en-US" sz="2200" dirty="0" smtClean="0">
                <a:ea typeface="+mn-ea"/>
              </a:rPr>
              <a:t>cover </a:t>
            </a:r>
            <a:r>
              <a:rPr lang="en-US" sz="2200" dirty="0">
                <a:ea typeface="+mn-ea"/>
              </a:rPr>
              <a:t>their employees with </a:t>
            </a:r>
            <a:r>
              <a:rPr lang="en-US" sz="2200" dirty="0" smtClean="0">
                <a:ea typeface="+mn-ea"/>
              </a:rPr>
              <a:t> </a:t>
            </a:r>
            <a:r>
              <a:rPr lang="en-US" sz="2200" dirty="0">
                <a:ea typeface="+mn-ea"/>
              </a:rPr>
              <a:t>health insurance </a:t>
            </a:r>
            <a:endParaRPr lang="en-US" sz="2200" dirty="0" smtClean="0">
              <a:ea typeface="+mn-ea"/>
            </a:endParaRPr>
          </a:p>
          <a:p>
            <a:pPr lvl="1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n-US" sz="2200" dirty="0" smtClean="0"/>
              <a:t>make provisions for funding by employers both in public and private sector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n-US" sz="2200" dirty="0" smtClean="0"/>
              <a:t>provision to be </a:t>
            </a:r>
            <a:r>
              <a:rPr lang="en-US" sz="2200" dirty="0"/>
              <a:t>enshrined in the </a:t>
            </a:r>
            <a:r>
              <a:rPr lang="en-US" sz="2200" dirty="0" smtClean="0"/>
              <a:t>constitution</a:t>
            </a:r>
          </a:p>
          <a:p>
            <a:pPr marL="801687" lvl="1" indent="-457200">
              <a:spcBef>
                <a:spcPts val="0"/>
              </a:spcBef>
              <a:spcAft>
                <a:spcPts val="0"/>
              </a:spcAft>
              <a:buFont typeface="+mj-lt"/>
              <a:buAutoNum type="arabicPeriod" startAt="3"/>
              <a:defRPr/>
            </a:pPr>
            <a:endParaRPr lang="en-US" sz="2200" dirty="0"/>
          </a:p>
          <a:p>
            <a:pPr marL="457200" indent="-457200">
              <a:spcBef>
                <a:spcPts val="600"/>
              </a:spcBef>
              <a:spcAft>
                <a:spcPts val="600"/>
              </a:spcAft>
              <a:buFont typeface="+mj-lt"/>
              <a:buAutoNum type="arabicPeriod" startAt="3"/>
              <a:defRPr/>
            </a:pPr>
            <a:r>
              <a:rPr lang="en-GB" sz="2200" dirty="0">
                <a:ea typeface="+mn-ea"/>
              </a:rPr>
              <a:t>Establish </a:t>
            </a:r>
            <a:r>
              <a:rPr lang="en-GB" sz="2200" dirty="0" err="1" smtClean="0">
                <a:ea typeface="+mn-ea"/>
              </a:rPr>
              <a:t>govt</a:t>
            </a:r>
            <a:r>
              <a:rPr lang="en-GB" sz="2200" dirty="0" smtClean="0">
                <a:ea typeface="+mn-ea"/>
              </a:rPr>
              <a:t> </a:t>
            </a:r>
            <a:r>
              <a:rPr lang="en-GB" sz="2200" dirty="0">
                <a:ea typeface="+mn-ea"/>
              </a:rPr>
              <a:t>health services of Nigeria </a:t>
            </a:r>
            <a:r>
              <a:rPr lang="en-GB" sz="2200" dirty="0" smtClean="0">
                <a:ea typeface="+mn-ea"/>
              </a:rPr>
              <a:t>fund (Basket Fund for the health sector). </a:t>
            </a:r>
            <a:r>
              <a:rPr lang="en-GB" sz="2200" dirty="0">
                <a:ea typeface="+mn-ea"/>
              </a:rPr>
              <a:t>The fund :</a:t>
            </a:r>
            <a:endParaRPr lang="en-US" sz="2200" dirty="0">
              <a:ea typeface="+mn-ea"/>
            </a:endParaRPr>
          </a:p>
          <a:p>
            <a:pPr lvl="1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n-GB" sz="2200" dirty="0"/>
              <a:t>To be based on the provisions of the NSHDP</a:t>
            </a:r>
            <a:endParaRPr lang="en-US" sz="2200" dirty="0"/>
          </a:p>
          <a:p>
            <a:pPr lvl="1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n-GB" sz="2200" dirty="0"/>
              <a:t>To be contributed by  all donors, </a:t>
            </a:r>
            <a:r>
              <a:rPr lang="en-GB" sz="2200" dirty="0" smtClean="0"/>
              <a:t>centrally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n-GB" sz="2200" dirty="0" smtClean="0"/>
              <a:t>Will </a:t>
            </a:r>
            <a:r>
              <a:rPr lang="en-GB" sz="2200" dirty="0"/>
              <a:t>improve </a:t>
            </a:r>
            <a:r>
              <a:rPr lang="en-GB" sz="2200" dirty="0" smtClean="0"/>
              <a:t>govt. </a:t>
            </a:r>
            <a:r>
              <a:rPr lang="en-GB" sz="2200" dirty="0"/>
              <a:t>coordination of donor funds, </a:t>
            </a:r>
            <a:endParaRPr lang="en-US" sz="2200" dirty="0"/>
          </a:p>
          <a:p>
            <a:pPr lvl="1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n-GB" sz="2200" dirty="0"/>
              <a:t>Will prevent duplication of efforts and discourage vertical </a:t>
            </a:r>
            <a:r>
              <a:rPr lang="en-GB" sz="2200" dirty="0" smtClean="0"/>
              <a:t>programming.</a:t>
            </a:r>
            <a:endParaRPr lang="en-US" sz="2200" dirty="0"/>
          </a:p>
          <a:p>
            <a:pPr>
              <a:buFont typeface="Wingdings" panose="05000000000000000000" pitchFamily="2" charset="2"/>
              <a:buChar char="n"/>
              <a:defRPr/>
            </a:pPr>
            <a:endParaRPr lang="en-GB" dirty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>
                <a:latin typeface="Garamond" charset="0"/>
                <a:cs typeface="Arial" charset="0"/>
              </a:rPr>
              <a:t>Recommendations-3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990600"/>
            <a:ext cx="8229600" cy="4953000"/>
          </a:xfrm>
        </p:spPr>
        <p:txBody>
          <a:bodyPr/>
          <a:lstStyle/>
          <a:p>
            <a:pPr marL="457200" indent="-457200">
              <a:spcBef>
                <a:spcPts val="600"/>
              </a:spcBef>
              <a:spcAft>
                <a:spcPts val="600"/>
              </a:spcAft>
              <a:buFont typeface="Garamond" charset="0"/>
              <a:buAutoNum type="arabicPeriod" startAt="5"/>
            </a:pPr>
            <a:r>
              <a:rPr lang="en-GB" sz="2400" u="sng">
                <a:latin typeface="Arial" charset="0"/>
                <a:cs typeface="Arial" charset="0"/>
              </a:rPr>
              <a:t>Address the health inequity </a:t>
            </a:r>
            <a:r>
              <a:rPr lang="en-GB" sz="2400">
                <a:latin typeface="Arial" charset="0"/>
                <a:cs typeface="Arial" charset="0"/>
              </a:rPr>
              <a:t>in Nigeria. Govt. to</a:t>
            </a:r>
            <a:endParaRPr lang="en-US" sz="240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</a:pPr>
            <a:r>
              <a:rPr lang="en-GB" sz="2400">
                <a:latin typeface="Arial" charset="0"/>
                <a:cs typeface="Arial" charset="0"/>
              </a:rPr>
              <a:t>Revitalize PHC structures, governance and services,  </a:t>
            </a:r>
            <a:endParaRPr lang="en-US" sz="240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</a:pPr>
            <a:r>
              <a:rPr lang="en-GB" sz="2400">
                <a:latin typeface="Arial" charset="0"/>
                <a:cs typeface="Arial" charset="0"/>
              </a:rPr>
              <a:t>Refurbishing/constructing PHC facilities is good BUT</a:t>
            </a:r>
            <a:endParaRPr lang="en-US" sz="2400">
              <a:latin typeface="Arial" charset="0"/>
              <a:cs typeface="Arial" charset="0"/>
            </a:endParaRPr>
          </a:p>
          <a:p>
            <a:pPr lvl="1">
              <a:spcBef>
                <a:spcPct val="0"/>
              </a:spcBef>
            </a:pPr>
            <a:r>
              <a:rPr lang="en-GB" sz="2400">
                <a:latin typeface="Arial" charset="0"/>
                <a:cs typeface="Arial" charset="0"/>
              </a:rPr>
              <a:t>Staffing, drugs and supplies, functioning utilities and quality assurance </a:t>
            </a:r>
            <a:r>
              <a:rPr lang="en-GB" sz="2400" b="1">
                <a:latin typeface="Arial" charset="0"/>
                <a:cs typeface="Arial" charset="0"/>
              </a:rPr>
              <a:t>are needed. </a:t>
            </a:r>
          </a:p>
          <a:p>
            <a:pPr lvl="1">
              <a:spcBef>
                <a:spcPct val="0"/>
              </a:spcBef>
              <a:buFont typeface="Garamond" charset="0"/>
              <a:buAutoNum type="arabicPeriod" startAt="5"/>
            </a:pPr>
            <a:endParaRPr lang="en-US" sz="2400" b="1">
              <a:latin typeface="Arial" charset="0"/>
              <a:cs typeface="Arial" charset="0"/>
            </a:endParaRPr>
          </a:p>
          <a:p>
            <a:pPr marL="457200" indent="-457200">
              <a:spcBef>
                <a:spcPts val="600"/>
              </a:spcBef>
              <a:spcAft>
                <a:spcPts val="600"/>
              </a:spcAft>
              <a:buFont typeface="Garamond" charset="0"/>
              <a:buAutoNum type="arabicPeriod" startAt="5"/>
            </a:pPr>
            <a:r>
              <a:rPr lang="en-GB" sz="2400" u="sng">
                <a:latin typeface="Arial" charset="0"/>
                <a:cs typeface="Arial" charset="0"/>
              </a:rPr>
              <a:t>Adopt the 2016 WHO recommendation on ANC </a:t>
            </a:r>
            <a:r>
              <a:rPr lang="en-GB" sz="2400">
                <a:latin typeface="Arial" charset="0"/>
                <a:cs typeface="Arial" charset="0"/>
              </a:rPr>
              <a:t>which changed Focus Antenatal Care to antenatal care for a positive pregnancy experience.</a:t>
            </a:r>
            <a:endParaRPr lang="en-US" sz="2400">
              <a:latin typeface="Arial" charset="0"/>
              <a:cs typeface="Arial" charset="0"/>
            </a:endParaRPr>
          </a:p>
          <a:p>
            <a:pPr lvl="1"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Increase number of “contacts” with a skilled provider to 8 from the 4 “visits”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>
                <a:latin typeface="Garamond" charset="0"/>
                <a:cs typeface="Arial" charset="0"/>
              </a:rPr>
              <a:t>Recommendations-3</a:t>
            </a:r>
          </a:p>
        </p:txBody>
      </p:sp>
      <p:sp>
        <p:nvSpPr>
          <p:cNvPr id="819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>
                <a:latin typeface="Arial" charset="0"/>
                <a:cs typeface="Arial" charset="0"/>
              </a:rPr>
              <a:t>Allocate </a:t>
            </a:r>
            <a:r>
              <a:rPr lang="en-GB" sz="2400" dirty="0">
                <a:latin typeface="Arial" charset="0"/>
                <a:cs typeface="Arial" charset="0"/>
              </a:rPr>
              <a:t>a percentage of revenues from </a:t>
            </a:r>
            <a:r>
              <a:rPr lang="en-US" sz="2400" dirty="0">
                <a:latin typeface="Arial" charset="0"/>
                <a:cs typeface="Arial" charset="0"/>
              </a:rPr>
              <a:t>value added tax and/or other taxes</a:t>
            </a:r>
            <a:r>
              <a:rPr lang="en-GB" sz="2400" dirty="0">
                <a:latin typeface="Arial" charset="0"/>
                <a:cs typeface="Arial" charset="0"/>
              </a:rPr>
              <a:t> to health. </a:t>
            </a:r>
            <a:endParaRPr lang="en-US" sz="2400" dirty="0">
              <a:latin typeface="Arial" charset="0"/>
              <a:cs typeface="Arial" charset="0"/>
            </a:endParaRPr>
          </a:p>
          <a:p>
            <a:pPr lvl="1"/>
            <a:r>
              <a:rPr lang="en-GB" sz="2400" dirty="0">
                <a:latin typeface="Arial" charset="0"/>
                <a:cs typeface="Arial" charset="0"/>
              </a:rPr>
              <a:t>Increasing coverage with health insurance and other financial risk protection mechanisms to at least 50% over the next 4 years is highly </a:t>
            </a:r>
            <a:r>
              <a:rPr lang="en-GB" sz="2400" dirty="0" smtClean="0">
                <a:latin typeface="Arial" charset="0"/>
                <a:cs typeface="Arial" charset="0"/>
              </a:rPr>
              <a:t>recommended</a:t>
            </a:r>
          </a:p>
          <a:p>
            <a:pPr lvl="1"/>
            <a:r>
              <a:rPr lang="en-GB" sz="2400" dirty="0" smtClean="0"/>
              <a:t>Review </a:t>
            </a:r>
            <a:r>
              <a:rPr lang="en-GB" sz="2400" dirty="0"/>
              <a:t>objectives and key indicators for health systems and align with SDGs and Nat health policy</a:t>
            </a:r>
            <a:endParaRPr lang="en-US" sz="2400" dirty="0">
              <a:latin typeface="Arial" charset="0"/>
              <a:cs typeface="Arial" charset="0"/>
            </a:endParaRPr>
          </a:p>
          <a:p>
            <a:endParaRPr lang="en-GB" dirty="0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>
                <a:latin typeface="Garamond" charset="0"/>
                <a:cs typeface="Arial" charset="0"/>
              </a:rPr>
              <a:t>Recommendations-3</a:t>
            </a:r>
          </a:p>
        </p:txBody>
      </p:sp>
      <p:sp>
        <p:nvSpPr>
          <p:cNvPr id="819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en-GB" sz="2400" dirty="0"/>
              <a:t>Objectives and Indicators 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/>
              <a:t>To keep focus on SDGs and National Health Policy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/>
              <a:t>Review objectives and key indicators for health systems and align with SDGs and Nat health policy.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/>
              <a:t>Address Urban rural disparity in Results</a:t>
            </a:r>
          </a:p>
          <a:p>
            <a:pPr lvl="1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n-GB" sz="2400" dirty="0"/>
              <a:t>Revitalize PHC structures, governance and services,  </a:t>
            </a:r>
            <a:endParaRPr lang="en-US" sz="2400" dirty="0"/>
          </a:p>
          <a:p>
            <a:pPr lvl="1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n-GB" sz="2400" dirty="0"/>
              <a:t>Refurbishing/constructing PHC facilities is good BUT</a:t>
            </a:r>
            <a:endParaRPr lang="en-US" sz="2400" dirty="0"/>
          </a:p>
          <a:p>
            <a:pPr lvl="1">
              <a:spcBef>
                <a:spcPts val="0"/>
              </a:spcBef>
              <a:spcAft>
                <a:spcPts val="0"/>
              </a:spcAft>
              <a:buFont typeface="Wingdings" panose="05000000000000000000" pitchFamily="2" charset="2"/>
              <a:buChar char="q"/>
              <a:defRPr/>
            </a:pPr>
            <a:r>
              <a:rPr lang="en-GB" sz="2400" dirty="0" smtClean="0"/>
              <a:t>Staffing, drugs and supplies, functioning utilities and quality assurance </a:t>
            </a:r>
            <a:r>
              <a:rPr lang="en-GB" sz="2400" b="1" dirty="0" smtClean="0"/>
              <a:t>are needed</a:t>
            </a:r>
            <a:endParaRPr lang="en-US" sz="2400" dirty="0" smtClean="0">
              <a:latin typeface="Arial" charset="0"/>
              <a:cs typeface="Arial" charset="0"/>
            </a:endParaRPr>
          </a:p>
          <a:p>
            <a:endParaRPr lang="en-GB" dirty="0"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95738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712787"/>
          </a:xfrm>
        </p:spPr>
        <p:txBody>
          <a:bodyPr/>
          <a:lstStyle/>
          <a:p>
            <a:r>
              <a:rPr lang="en-GB" sz="3600" b="1">
                <a:latin typeface="Garamond" charset="0"/>
                <a:cs typeface="Arial" charset="0"/>
              </a:rPr>
              <a:t>Going into the next phase of NSHDP </a:t>
            </a:r>
            <a:endParaRPr lang="en-GB" sz="3600">
              <a:latin typeface="Garamond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38" y="1219200"/>
            <a:ext cx="8229600" cy="4530725"/>
          </a:xfrm>
        </p:spPr>
        <p:txBody>
          <a:bodyPr/>
          <a:lstStyle/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en-GB" sz="2400" dirty="0" smtClean="0">
                <a:ea typeface="+mn-ea"/>
              </a:rPr>
              <a:t>Costing: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 smtClean="0">
                <a:ea typeface="+mn-ea"/>
              </a:rPr>
              <a:t>Need for clear methodology that is user friendly, allow for common understanding by partners;  allows for ease of integration of funds.</a:t>
            </a:r>
          </a:p>
          <a:p>
            <a:pPr lvl="1"/>
            <a:r>
              <a:rPr lang="en-GB" sz="2400" b="1" dirty="0" smtClean="0"/>
              <a:t>.</a:t>
            </a:r>
            <a:r>
              <a:rPr lang="en-GB" sz="2400" dirty="0">
                <a:latin typeface="Arial" charset="0"/>
                <a:cs typeface="Arial" charset="0"/>
              </a:rPr>
              <a:t> Progress on the achievement of objectives and milestones need to be clear and measurable</a:t>
            </a:r>
          </a:p>
          <a:p>
            <a:pPr lvl="2"/>
            <a:r>
              <a:rPr lang="en-GB" sz="2400" dirty="0" err="1">
                <a:latin typeface="Arial" charset="0"/>
                <a:cs typeface="Arial" charset="0"/>
              </a:rPr>
              <a:t>E.g</a:t>
            </a:r>
            <a:r>
              <a:rPr lang="en-GB" sz="2400" dirty="0">
                <a:latin typeface="Arial" charset="0"/>
                <a:cs typeface="Arial" charset="0"/>
              </a:rPr>
              <a:t> Leadership and governance indicators are  difficult to measure; need to be revised/ </a:t>
            </a:r>
            <a:r>
              <a:rPr lang="en-GB" sz="2400" dirty="0" smtClean="0">
                <a:latin typeface="Arial" charset="0"/>
                <a:cs typeface="Arial" charset="0"/>
              </a:rPr>
              <a:t>replaced.</a:t>
            </a:r>
            <a:endParaRPr lang="en-GB" sz="2400" dirty="0">
              <a:latin typeface="Arial" charset="0"/>
              <a:cs typeface="Arial" charset="0"/>
            </a:endParaRPr>
          </a:p>
          <a:p>
            <a:pPr marL="0" indent="0">
              <a:buNone/>
              <a:defRPr/>
            </a:pPr>
            <a:endParaRPr lang="en-GB" dirty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941387"/>
          </a:xfrm>
        </p:spPr>
        <p:txBody>
          <a:bodyPr/>
          <a:lstStyle/>
          <a:p>
            <a:r>
              <a:rPr lang="en-GB" sz="4000" b="1">
                <a:latin typeface="Garamond" charset="0"/>
                <a:cs typeface="Arial" charset="0"/>
              </a:rPr>
              <a:t>Going into the next phase of NSHDP </a:t>
            </a:r>
            <a:endParaRPr lang="en-GB" sz="4000">
              <a:latin typeface="Garamond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47800"/>
            <a:ext cx="8229600" cy="4683125"/>
          </a:xfrm>
        </p:spPr>
        <p:txBody>
          <a:bodyPr/>
          <a:lstStyle/>
          <a:p>
            <a:pPr lvl="1"/>
            <a:r>
              <a:rPr lang="en-GB" sz="2400" dirty="0">
                <a:latin typeface="Arial" charset="0"/>
                <a:cs typeface="Arial" charset="0"/>
              </a:rPr>
              <a:t>Set up coordination and harmonisation platforms (including better involvement of private sector), </a:t>
            </a:r>
          </a:p>
          <a:p>
            <a:pPr lvl="2"/>
            <a:r>
              <a:rPr lang="en-GB" sz="2400" dirty="0">
                <a:latin typeface="Arial" charset="0"/>
                <a:cs typeface="Arial" charset="0"/>
              </a:rPr>
              <a:t>agree on their </a:t>
            </a:r>
            <a:r>
              <a:rPr lang="en-GB" sz="2400" dirty="0" err="1">
                <a:latin typeface="Arial" charset="0"/>
                <a:cs typeface="Arial" charset="0"/>
              </a:rPr>
              <a:t>ToRs</a:t>
            </a:r>
            <a:r>
              <a:rPr lang="en-GB" sz="2400" dirty="0">
                <a:latin typeface="Arial" charset="0"/>
                <a:cs typeface="Arial" charset="0"/>
              </a:rPr>
              <a:t> and membership and support their operationalization for better synergy and avoidance of duplication of efforts</a:t>
            </a:r>
            <a:endParaRPr lang="en-GB" sz="2400" dirty="0"/>
          </a:p>
          <a:p>
            <a:pPr marL="0" indent="0">
              <a:buFont typeface="Wingdings" panose="05000000000000000000" pitchFamily="2" charset="2"/>
              <a:buNone/>
              <a:defRPr/>
            </a:pPr>
            <a:r>
              <a:rPr lang="en-GB" sz="2400" b="1" dirty="0" smtClean="0">
                <a:ea typeface="+mn-ea"/>
              </a:rPr>
              <a:t>Data</a:t>
            </a:r>
            <a:r>
              <a:rPr lang="en-GB" sz="2400" dirty="0" smtClean="0">
                <a:ea typeface="+mn-ea"/>
              </a:rPr>
              <a:t> 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r>
              <a:rPr lang="en-GB" sz="2400" dirty="0">
                <a:latin typeface="Arial" charset="0"/>
                <a:cs typeface="Arial" charset="0"/>
              </a:rPr>
              <a:t>No data nor mechanism to collect data for some service delivery </a:t>
            </a:r>
            <a:r>
              <a:rPr lang="en-GB" sz="2400" dirty="0" smtClean="0">
                <a:latin typeface="Arial" charset="0"/>
                <a:cs typeface="Arial" charset="0"/>
              </a:rPr>
              <a:t>indicators</a:t>
            </a:r>
          </a:p>
          <a:p>
            <a:pPr marL="0" indent="0">
              <a:buNone/>
              <a:defRPr/>
            </a:pPr>
            <a:r>
              <a:rPr lang="en-GB" sz="2400" dirty="0" smtClean="0">
                <a:ea typeface="+mn-ea"/>
              </a:rPr>
              <a:t>Better gathering and use of evidence for more government funding, better utilisation of existing resources and more accurate targeting of resources.</a:t>
            </a:r>
          </a:p>
          <a:p>
            <a:pPr>
              <a:buFont typeface="Wingdings" panose="05000000000000000000" pitchFamily="2" charset="2"/>
              <a:buChar char="n"/>
              <a:defRPr/>
            </a:pPr>
            <a:endParaRPr lang="en-GB" sz="2400" dirty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Title 1"/>
          <p:cNvSpPr>
            <a:spLocks noGrp="1"/>
          </p:cNvSpPr>
          <p:nvPr>
            <p:ph type="title" idx="4294967295"/>
          </p:nvPr>
        </p:nvSpPr>
        <p:spPr>
          <a:xfrm>
            <a:off x="457200" y="2590800"/>
            <a:ext cx="8229600" cy="1139825"/>
          </a:xfrm>
        </p:spPr>
        <p:txBody>
          <a:bodyPr/>
          <a:lstStyle/>
          <a:p>
            <a:pPr algn="ctr"/>
            <a:r>
              <a:rPr lang="en-US" sz="5400" b="1">
                <a:latin typeface="Garamond" charset="0"/>
                <a:cs typeface="Arial" charset="0"/>
              </a:rPr>
              <a:t>Thank you for your attention!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en-US">
                <a:latin typeface="Garamond" charset="0"/>
                <a:cs typeface="Arial" charset="0"/>
              </a:rPr>
              <a:t>Methodology-1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990600"/>
            <a:ext cx="8229600" cy="5562600"/>
          </a:xfrm>
        </p:spPr>
        <p:txBody>
          <a:bodyPr/>
          <a:lstStyle/>
          <a:p>
            <a:pPr eaLnBrk="1" hangingPunct="1"/>
            <a:r>
              <a:rPr lang="en-GB" sz="2400">
                <a:latin typeface="Arial" charset="0"/>
                <a:cs typeface="Arial" charset="0"/>
              </a:rPr>
              <a:t>End-Term Evaluation (ETE) of the NSHDP 1 sub-group of the NSHDP II TWG was constituted and </a:t>
            </a:r>
          </a:p>
          <a:p>
            <a:pPr lvl="1" eaLnBrk="1" hangingPunct="1"/>
            <a:r>
              <a:rPr lang="en-GB" sz="2400">
                <a:latin typeface="Arial" charset="0"/>
                <a:cs typeface="Arial" charset="0"/>
              </a:rPr>
              <a:t>Chaired by the Head/M &amp; E, DHPRS, FMOH and</a:t>
            </a:r>
          </a:p>
          <a:p>
            <a:pPr lvl="1" eaLnBrk="1" hangingPunct="1"/>
            <a:r>
              <a:rPr lang="en-GB" sz="2400">
                <a:latin typeface="Arial" charset="0"/>
                <a:cs typeface="Arial" charset="0"/>
              </a:rPr>
              <a:t>Co-chaired by Malaria Consortium (MC). </a:t>
            </a:r>
          </a:p>
          <a:p>
            <a:pPr eaLnBrk="1" hangingPunct="1">
              <a:buFont typeface="Wingdings" charset="0"/>
              <a:buNone/>
            </a:pPr>
            <a:endParaRPr lang="en-GB" sz="2400">
              <a:latin typeface="Arial" charset="0"/>
              <a:cs typeface="Arial" charset="0"/>
            </a:endParaRPr>
          </a:p>
          <a:p>
            <a:pPr eaLnBrk="1" hangingPunct="1">
              <a:buFont typeface="Wingdings" charset="0"/>
              <a:buNone/>
            </a:pPr>
            <a:r>
              <a:rPr lang="en-GB" sz="2400">
                <a:latin typeface="Arial" charset="0"/>
                <a:cs typeface="Arial" charset="0"/>
              </a:rPr>
              <a:t>The ETE committee members: </a:t>
            </a:r>
          </a:p>
          <a:p>
            <a:pPr eaLnBrk="1" hangingPunct="1"/>
            <a:r>
              <a:rPr lang="en-GB" sz="2400">
                <a:latin typeface="Arial" charset="0"/>
                <a:cs typeface="Arial" charset="0"/>
              </a:rPr>
              <a:t>Reps of FMOH, WHO, UNICEF, MC, AFNET, Measure Evaluation and HERFON</a:t>
            </a:r>
          </a:p>
          <a:p>
            <a:pPr eaLnBrk="1" hangingPunct="1">
              <a:buFont typeface="Wingdings" charset="0"/>
              <a:buNone/>
            </a:pPr>
            <a:endParaRPr lang="en-GB" sz="2400">
              <a:latin typeface="Arial" charset="0"/>
              <a:cs typeface="Arial" charset="0"/>
            </a:endParaRPr>
          </a:p>
          <a:p>
            <a:pPr eaLnBrk="1" hangingPunct="1">
              <a:buFont typeface="Wingdings" charset="0"/>
              <a:buNone/>
            </a:pPr>
            <a:r>
              <a:rPr lang="en-GB" sz="2400">
                <a:latin typeface="Arial" charset="0"/>
                <a:cs typeface="Arial" charset="0"/>
              </a:rPr>
              <a:t>Committee’s main responsibility: </a:t>
            </a:r>
          </a:p>
          <a:p>
            <a:pPr eaLnBrk="1" hangingPunct="1"/>
            <a:r>
              <a:rPr lang="en-GB" sz="2400">
                <a:latin typeface="Arial" charset="0"/>
                <a:cs typeface="Arial" charset="0"/>
              </a:rPr>
              <a:t>To deliver ETE report that will inform the situational analysis segment of the NSHDP II being developed. </a:t>
            </a:r>
            <a:endParaRPr lang="en-US" sz="2400">
              <a:latin typeface="Arial" charset="0"/>
              <a:cs typeface="Arial" charset="0"/>
            </a:endParaRPr>
          </a:p>
          <a:p>
            <a:pPr eaLnBrk="1" hangingPunct="1"/>
            <a:endParaRPr lang="en-US" sz="2400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en-US">
                <a:latin typeface="Garamond" charset="0"/>
                <a:cs typeface="Arial" charset="0"/>
              </a:rPr>
              <a:t>Methodology-2</a:t>
            </a:r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4835525"/>
          </a:xfrm>
        </p:spPr>
        <p:txBody>
          <a:bodyPr/>
          <a:lstStyle/>
          <a:p>
            <a:pPr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The ETE employed a mixed methodology of approaches:</a:t>
            </a:r>
          </a:p>
          <a:p>
            <a:pPr marL="0" indent="0" algn="just">
              <a:buFont typeface="Wingdings" panose="05000000000000000000" pitchFamily="2" charset="2"/>
              <a:buNone/>
              <a:defRPr/>
            </a:pPr>
            <a:r>
              <a:rPr lang="en-GB" altLang="en-US" sz="2400" b="1" dirty="0" smtClean="0">
                <a:ea typeface="+mn-ea"/>
              </a:rPr>
              <a:t>A. Desk review  </a:t>
            </a:r>
          </a:p>
          <a:p>
            <a:pPr algn="just"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Reviewed relevant documents and references that informed the update of the results framework and progress regarding NSHDP 1 targets, especially since the MTR.</a:t>
            </a:r>
          </a:p>
          <a:p>
            <a:pPr marL="0" indent="0" algn="just">
              <a:buFont typeface="Wingdings" panose="05000000000000000000" pitchFamily="2" charset="2"/>
              <a:buNone/>
              <a:defRPr/>
            </a:pPr>
            <a:r>
              <a:rPr lang="en-GB" altLang="en-US" sz="2400" b="1" dirty="0" smtClean="0">
                <a:ea typeface="+mn-ea"/>
              </a:rPr>
              <a:t>B. Semi-structured/qualitative interviews </a:t>
            </a:r>
          </a:p>
          <a:p>
            <a:pPr algn="just">
              <a:buFont typeface="Wingdings" panose="05000000000000000000" pitchFamily="2" charset="2"/>
              <a:buChar char="n"/>
              <a:defRPr/>
            </a:pPr>
            <a:r>
              <a:rPr lang="en-GB" altLang="en-US" sz="2400" dirty="0" smtClean="0">
                <a:ea typeface="+mn-ea"/>
              </a:rPr>
              <a:t>Interviewed key stakeholders at the Fed, &amp; State levels including govt. agencies &amp;, development partners, NGOs, and CSOs</a:t>
            </a:r>
            <a:endParaRPr lang="en-US" altLang="en-US" sz="2400" dirty="0" smtClean="0">
              <a:ea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 idx="4294967295"/>
          </p:nvPr>
        </p:nvSpPr>
        <p:spPr>
          <a:xfrm>
            <a:off x="381000" y="2438400"/>
            <a:ext cx="8229600" cy="1139825"/>
          </a:xfrm>
        </p:spPr>
        <p:txBody>
          <a:bodyPr/>
          <a:lstStyle/>
          <a:p>
            <a:pPr algn="ctr"/>
            <a:r>
              <a:rPr lang="en-US" sz="8000">
                <a:latin typeface="Garamond" charset="0"/>
                <a:cs typeface="Arial" charset="0"/>
              </a:rPr>
              <a:t>Results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>
                <a:latin typeface="Garamond" charset="0"/>
                <a:cs typeface="Arial" charset="0"/>
              </a:rPr>
              <a:t>Health Status of Nigerians-1</a:t>
            </a:r>
            <a:endParaRPr lang="en-GB">
              <a:latin typeface="Garamond" charset="0"/>
              <a:cs typeface="Arial" charset="0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990600"/>
          <a:ext cx="8382000" cy="5405440"/>
        </p:xfrm>
        <a:graphic>
          <a:graphicData uri="http://schemas.openxmlformats.org/drawingml/2006/table">
            <a:tbl>
              <a:tblPr/>
              <a:tblGrid>
                <a:gridCol w="8382000"/>
              </a:tblGrid>
              <a:tr h="5349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1. Life expectancy at birth: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FDFDF"/>
                    </a:solidFill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2. Under-5 mortality rate: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FDFDF"/>
                    </a:solidFill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3. Infant mortality rate: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FDFDF"/>
                    </a:solidFill>
                  </a:tcPr>
                </a:tc>
              </a:tr>
              <a:tr h="3746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 4.Proportion of 1 year old immunized against measles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FDFDF"/>
                    </a:solidFill>
                  </a:tcPr>
                </a:tc>
              </a:tr>
              <a:tr h="777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5 Prevalence of children under – 5 years of age who are underweight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FDFDF"/>
                    </a:solidFill>
                  </a:tcPr>
                </a:tc>
              </a:tr>
              <a:tr h="80010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6. Percentage of children under - 5 sleeping under insecticide-treated bed nets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FDFDF"/>
                    </a:solidFill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7. Maternal mortality ratio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FDFDF"/>
                    </a:solidFill>
                  </a:tcPr>
                </a:tc>
              </a:tr>
              <a:tr h="5349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8. Adolescents Birth Rates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FDFDF"/>
                    </a:solidFill>
                  </a:tcPr>
                </a:tc>
              </a:tr>
              <a:tr h="7778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15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 typeface="+mj-lt" charset="0"/>
                        <a:buNone/>
                        <a:tabLst/>
                      </a:pPr>
                      <a:r>
                        <a:rPr kumimoji="0" lang="en-GB" sz="2000" b="1" i="0" u="none" strike="noStrike" cap="none" normalizeH="0" baseline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  <a:ea typeface="ＭＳ Ｐゴシック" charset="0"/>
                          <a:cs typeface="Arial" charset="0"/>
                        </a:rPr>
                        <a:t>9. HIV prevalence among population aged 15-24 years</a:t>
                      </a:r>
                      <a:endParaRPr kumimoji="0" lang="en-US" sz="2000" b="1" i="0" u="none" strike="noStrike" cap="none" normalizeH="0" baseline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Calibri" charset="0"/>
                        <a:ea typeface="Calibri" charset="0"/>
                        <a:cs typeface="Times New Roman" charset="0"/>
                      </a:endParaRPr>
                    </a:p>
                  </a:txBody>
                  <a:tcPr marL="68580" marR="68580" marT="0" marB="0" horzOverflow="overflow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DFDFDF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712787"/>
          </a:xfrm>
        </p:spPr>
        <p:txBody>
          <a:bodyPr/>
          <a:lstStyle/>
          <a:p>
            <a:pPr algn="ctr"/>
            <a:r>
              <a:rPr lang="en-US" sz="3200">
                <a:latin typeface="Garamond" charset="0"/>
                <a:cs typeface="Arial" charset="0"/>
              </a:rPr>
              <a:t>Life Expectancy at Birth (LEB)</a:t>
            </a:r>
          </a:p>
        </p:txBody>
      </p:sp>
      <p:sp>
        <p:nvSpPr>
          <p:cNvPr id="12291" name="Content Placeholder 2"/>
          <p:cNvSpPr>
            <a:spLocks noGrp="1"/>
          </p:cNvSpPr>
          <p:nvPr>
            <p:ph idx="1"/>
          </p:nvPr>
        </p:nvSpPr>
        <p:spPr>
          <a:xfrm>
            <a:off x="609600" y="1447800"/>
            <a:ext cx="8229600" cy="5105400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LEB in Nigeria in 2009/10 was 49 years </a:t>
            </a:r>
            <a:r>
              <a:rPr lang="en-GB" sz="2000" b="1">
                <a:latin typeface="Arial" charset="0"/>
                <a:cs typeface="Arial" charset="0"/>
              </a:rPr>
              <a:t>(WHO,2008). </a:t>
            </a:r>
            <a:endParaRPr lang="en-GB" sz="2400" b="1">
              <a:latin typeface="Arial" charset="0"/>
              <a:cs typeface="Arial" charset="0"/>
            </a:endParaRP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The set targets were to achieve increase in LEB to 55, 63 and 70 years at 2011, 2013 and 2015 respectively. 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In 2013, at MTR, LEB increased to 55 years </a:t>
            </a:r>
            <a:r>
              <a:rPr lang="en-GB" sz="2000" b="1">
                <a:latin typeface="Arial" charset="0"/>
                <a:cs typeface="Arial" charset="0"/>
              </a:rPr>
              <a:t>(WHO, 2015)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In 2015, LEB about the same with 2013 at 54.5 years</a:t>
            </a:r>
            <a:r>
              <a:rPr lang="en-GB" sz="2000" b="1">
                <a:latin typeface="Arial" charset="0"/>
                <a:cs typeface="Arial" charset="0"/>
              </a:rPr>
              <a:t> (WHO, 2016-);  which </a:t>
            </a:r>
            <a:r>
              <a:rPr lang="en-GB" sz="2400">
                <a:latin typeface="Arial" charset="0"/>
                <a:cs typeface="Arial" charset="0"/>
              </a:rPr>
              <a:t>fell short by a wide margin of the 2015 target of 70 years. 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n-GB" sz="2400">
                <a:latin typeface="Arial" charset="0"/>
                <a:cs typeface="Arial" charset="0"/>
              </a:rPr>
              <a:t>None of the targets set for periodic milestones was achieved in 5 years of the NSHDP 1.</a:t>
            </a:r>
            <a:endParaRPr lang="en-US" sz="2400">
              <a:latin typeface="Arial" charset="0"/>
              <a:cs typeface="Arial" charset="0"/>
            </a:endParaRPr>
          </a:p>
          <a:p>
            <a:pPr algn="just"/>
            <a:endParaRPr lang="en-US" sz="2400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3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636587"/>
          </a:xfrm>
        </p:spPr>
        <p:txBody>
          <a:bodyPr/>
          <a:lstStyle/>
          <a:p>
            <a:pPr algn="ctr"/>
            <a:r>
              <a:rPr lang="en-GB" sz="3200" b="1">
                <a:latin typeface="Garamond" charset="0"/>
                <a:cs typeface="Arial" charset="0"/>
              </a:rPr>
              <a:t>Summary on the health status of Nigerians-1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>
          <a:xfrm>
            <a:off x="457200" y="1066800"/>
            <a:ext cx="8229600" cy="5064125"/>
          </a:xfrm>
        </p:spPr>
        <p:txBody>
          <a:bodyPr/>
          <a:lstStyle/>
          <a:p>
            <a:pPr marL="0" indent="0">
              <a:buFont typeface="Wingdings" charset="0"/>
              <a:buNone/>
            </a:pPr>
            <a:r>
              <a:rPr lang="en-US" sz="2400" dirty="0">
                <a:latin typeface="Arial" charset="0"/>
                <a:cs typeface="Arial" charset="0"/>
              </a:rPr>
              <a:t>The evaluation revealed that </a:t>
            </a:r>
            <a:r>
              <a:rPr lang="en-US" sz="2400" u="sng" dirty="0">
                <a:latin typeface="Arial" charset="0"/>
                <a:cs typeface="Arial" charset="0"/>
              </a:rPr>
              <a:t>progress </a:t>
            </a:r>
            <a:r>
              <a:rPr lang="en-US" sz="2400" u="sng" dirty="0" smtClean="0">
                <a:latin typeface="Arial" charset="0"/>
                <a:cs typeface="Arial" charset="0"/>
              </a:rPr>
              <a:t>is being </a:t>
            </a:r>
            <a:r>
              <a:rPr lang="en-US" sz="2400" u="sng" dirty="0">
                <a:latin typeface="Arial" charset="0"/>
                <a:cs typeface="Arial" charset="0"/>
              </a:rPr>
              <a:t>made, BUT</a:t>
            </a:r>
            <a:r>
              <a:rPr lang="en-US" sz="2400" dirty="0">
                <a:latin typeface="Arial" charset="0"/>
                <a:cs typeface="Arial" charset="0"/>
              </a:rPr>
              <a:t> </a:t>
            </a:r>
          </a:p>
          <a:p>
            <a:pPr marL="0" indent="0"/>
            <a:r>
              <a:rPr lang="en-US" sz="2400" dirty="0">
                <a:latin typeface="Arial" charset="0"/>
                <a:cs typeface="Arial" charset="0"/>
              </a:rPr>
              <a:t>Achievements were lower than expected </a:t>
            </a:r>
          </a:p>
          <a:p>
            <a:pPr marL="0" indent="0"/>
            <a:r>
              <a:rPr lang="en-US" sz="2400" dirty="0">
                <a:latin typeface="Arial" charset="0"/>
                <a:cs typeface="Arial" charset="0"/>
              </a:rPr>
              <a:t>The 2015 targets were </a:t>
            </a:r>
            <a:r>
              <a:rPr lang="en-US" sz="2400" u="sng" dirty="0">
                <a:latin typeface="Arial" charset="0"/>
                <a:cs typeface="Arial" charset="0"/>
              </a:rPr>
              <a:t>largely unmet </a:t>
            </a:r>
            <a:r>
              <a:rPr lang="en-US" sz="2400" dirty="0">
                <a:latin typeface="Arial" charset="0"/>
                <a:cs typeface="Arial" charset="0"/>
              </a:rPr>
              <a:t>for most indicators.</a:t>
            </a:r>
          </a:p>
          <a:p>
            <a:pPr marL="0" indent="0"/>
            <a:r>
              <a:rPr lang="en-US" sz="2400" dirty="0">
                <a:latin typeface="Arial" charset="0"/>
                <a:cs typeface="Arial" charset="0"/>
              </a:rPr>
              <a:t>Indicator with </a:t>
            </a:r>
            <a:r>
              <a:rPr lang="en-US" sz="2400" u="sng" dirty="0">
                <a:latin typeface="Arial" charset="0"/>
                <a:cs typeface="Arial" charset="0"/>
              </a:rPr>
              <a:t>target met in 2015</a:t>
            </a:r>
            <a:endParaRPr lang="en-US" sz="2400" dirty="0">
              <a:latin typeface="Arial" charset="0"/>
              <a:cs typeface="Arial" charset="0"/>
            </a:endParaRPr>
          </a:p>
          <a:p>
            <a:pPr lvl="1"/>
            <a:r>
              <a:rPr lang="en-US" sz="2400" dirty="0">
                <a:latin typeface="Arial" charset="0"/>
                <a:cs typeface="Arial" charset="0"/>
              </a:rPr>
              <a:t>Adolescent birth rate: dropped from 126/1000 to 74/1000 adolescent women.</a:t>
            </a:r>
          </a:p>
          <a:p>
            <a:pPr marL="0" indent="0"/>
            <a:r>
              <a:rPr lang="en-US" sz="2400" dirty="0">
                <a:latin typeface="Arial" charset="0"/>
                <a:cs typeface="Arial" charset="0"/>
              </a:rPr>
              <a:t> Indicators with </a:t>
            </a:r>
            <a:r>
              <a:rPr lang="en-US" sz="2400" u="sng" dirty="0">
                <a:latin typeface="Arial" charset="0"/>
                <a:cs typeface="Arial" charset="0"/>
              </a:rPr>
              <a:t>target close to being met</a:t>
            </a:r>
            <a:endParaRPr lang="en-US" sz="2400" dirty="0">
              <a:latin typeface="Arial" charset="0"/>
              <a:cs typeface="Arial" charset="0"/>
            </a:endParaRPr>
          </a:p>
          <a:p>
            <a:pPr lvl="1"/>
            <a:r>
              <a:rPr lang="en-US" sz="2400" dirty="0">
                <a:latin typeface="Arial" charset="0"/>
                <a:cs typeface="Arial" charset="0"/>
              </a:rPr>
              <a:t>under-5 mortality rate and</a:t>
            </a:r>
          </a:p>
          <a:p>
            <a:pPr lvl="1"/>
            <a:r>
              <a:rPr lang="en-US" sz="2400" dirty="0">
                <a:latin typeface="Arial" charset="0"/>
                <a:cs typeface="Arial" charset="0"/>
              </a:rPr>
              <a:t>prevalence of underweight in children under-5</a:t>
            </a:r>
          </a:p>
          <a:p>
            <a:pPr marL="0" indent="0"/>
            <a:endParaRPr lang="en-US" sz="3600" dirty="0">
              <a:latin typeface="Arial" charset="0"/>
              <a:cs typeface="Arial" charset="0"/>
            </a:endParaRPr>
          </a:p>
          <a:p>
            <a:pPr marL="0" indent="0"/>
            <a:endParaRPr lang="en-GB" dirty="0">
              <a:latin typeface="Arial" charset="0"/>
              <a:cs typeface="Arial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Edge">
  <a:themeElements>
    <a:clrScheme name="Edge 7">
      <a:dk1>
        <a:srgbClr val="000000"/>
      </a:dk1>
      <a:lt1>
        <a:srgbClr val="FFFFFF"/>
      </a:lt1>
      <a:dk2>
        <a:srgbClr val="006633"/>
      </a:dk2>
      <a:lt2>
        <a:srgbClr val="5F5F5F"/>
      </a:lt2>
      <a:accent1>
        <a:srgbClr val="CC9900"/>
      </a:accent1>
      <a:accent2>
        <a:srgbClr val="3B812F"/>
      </a:accent2>
      <a:accent3>
        <a:srgbClr val="FFFFFF"/>
      </a:accent3>
      <a:accent4>
        <a:srgbClr val="000000"/>
      </a:accent4>
      <a:accent5>
        <a:srgbClr val="E2CAAA"/>
      </a:accent5>
      <a:accent6>
        <a:srgbClr val="35742A"/>
      </a:accent6>
      <a:hlink>
        <a:srgbClr val="996600"/>
      </a:hlink>
      <a:folHlink>
        <a:srgbClr val="AFBF39"/>
      </a:folHlink>
    </a:clrScheme>
    <a:fontScheme name="Edge">
      <a:majorFont>
        <a:latin typeface="Garamond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Edge 1">
        <a:dk1>
          <a:srgbClr val="333333"/>
        </a:dk1>
        <a:lt1>
          <a:srgbClr val="FFFFFF"/>
        </a:lt1>
        <a:dk2>
          <a:srgbClr val="820000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C1AAAA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2">
        <a:dk1>
          <a:srgbClr val="333333"/>
        </a:dk1>
        <a:lt1>
          <a:srgbClr val="CCCCFF"/>
        </a:lt1>
        <a:dk2>
          <a:srgbClr val="0B0506"/>
        </a:dk2>
        <a:lt2>
          <a:srgbClr val="FFFFFF"/>
        </a:lt2>
        <a:accent1>
          <a:srgbClr val="3366CC"/>
        </a:accent1>
        <a:accent2>
          <a:srgbClr val="3333CC"/>
        </a:accent2>
        <a:accent3>
          <a:srgbClr val="AAAAAA"/>
        </a:accent3>
        <a:accent4>
          <a:srgbClr val="AEAEDA"/>
        </a:accent4>
        <a:accent5>
          <a:srgbClr val="ADB8E2"/>
        </a:accent5>
        <a:accent6>
          <a:srgbClr val="2D2DB9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3">
        <a:dk1>
          <a:srgbClr val="333333"/>
        </a:dk1>
        <a:lt1>
          <a:srgbClr val="FFFFFF"/>
        </a:lt1>
        <a:dk2>
          <a:srgbClr val="221013"/>
        </a:dk2>
        <a:lt2>
          <a:srgbClr val="FFFFFF"/>
        </a:lt2>
        <a:accent1>
          <a:srgbClr val="CC3300"/>
        </a:accent1>
        <a:accent2>
          <a:srgbClr val="CC9900"/>
        </a:accent2>
        <a:accent3>
          <a:srgbClr val="ABAAAA"/>
        </a:accent3>
        <a:accent4>
          <a:srgbClr val="DADADA"/>
        </a:accent4>
        <a:accent5>
          <a:srgbClr val="E2ADAA"/>
        </a:accent5>
        <a:accent6>
          <a:srgbClr val="B98A00"/>
        </a:accent6>
        <a:hlink>
          <a:srgbClr val="808080"/>
        </a:hlink>
        <a:folHlink>
          <a:srgbClr val="6666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4">
        <a:dk1>
          <a:srgbClr val="11054B"/>
        </a:dk1>
        <a:lt1>
          <a:srgbClr val="FFFFFF"/>
        </a:lt1>
        <a:dk2>
          <a:srgbClr val="0000CC"/>
        </a:dk2>
        <a:lt2>
          <a:srgbClr val="FFFFFF"/>
        </a:lt2>
        <a:accent1>
          <a:srgbClr val="FF6600"/>
        </a:accent1>
        <a:accent2>
          <a:srgbClr val="FF3300"/>
        </a:accent2>
        <a:accent3>
          <a:srgbClr val="AAAAE2"/>
        </a:accent3>
        <a:accent4>
          <a:srgbClr val="DADADA"/>
        </a:accent4>
        <a:accent5>
          <a:srgbClr val="FFB8AA"/>
        </a:accent5>
        <a:accent6>
          <a:srgbClr val="E72D00"/>
        </a:accent6>
        <a:hlink>
          <a:srgbClr val="CC9900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5">
        <a:dk1>
          <a:srgbClr val="9B8D65"/>
        </a:dk1>
        <a:lt1>
          <a:srgbClr val="F8F8F8"/>
        </a:lt1>
        <a:dk2>
          <a:srgbClr val="002600"/>
        </a:dk2>
        <a:lt2>
          <a:srgbClr val="FAFACC"/>
        </a:lt2>
        <a:accent1>
          <a:srgbClr val="CC9933"/>
        </a:accent1>
        <a:accent2>
          <a:srgbClr val="8F9967"/>
        </a:accent2>
        <a:accent3>
          <a:srgbClr val="AAACAA"/>
        </a:accent3>
        <a:accent4>
          <a:srgbClr val="D4D4D4"/>
        </a:accent4>
        <a:accent5>
          <a:srgbClr val="E2CAAD"/>
        </a:accent5>
        <a:accent6>
          <a:srgbClr val="818A5D"/>
        </a:accent6>
        <a:hlink>
          <a:srgbClr val="336600"/>
        </a:hlink>
        <a:folHlink>
          <a:srgbClr val="808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6">
        <a:dk1>
          <a:srgbClr val="333333"/>
        </a:dk1>
        <a:lt1>
          <a:srgbClr val="FFFFFF"/>
        </a:lt1>
        <a:dk2>
          <a:srgbClr val="006699"/>
        </a:dk2>
        <a:lt2>
          <a:srgbClr val="FFFFFF"/>
        </a:lt2>
        <a:accent1>
          <a:srgbClr val="CC9900"/>
        </a:accent1>
        <a:accent2>
          <a:srgbClr val="FF9900"/>
        </a:accent2>
        <a:accent3>
          <a:srgbClr val="AAB8CA"/>
        </a:accent3>
        <a:accent4>
          <a:srgbClr val="DADADA"/>
        </a:accent4>
        <a:accent5>
          <a:srgbClr val="E2CAAA"/>
        </a:accent5>
        <a:accent6>
          <a:srgbClr val="E78A00"/>
        </a:accent6>
        <a:hlink>
          <a:srgbClr val="FFCC00"/>
        </a:hlink>
        <a:folHlink>
          <a:srgbClr val="706F3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Edge 7">
        <a:dk1>
          <a:srgbClr val="000000"/>
        </a:dk1>
        <a:lt1>
          <a:srgbClr val="FFFFFF"/>
        </a:lt1>
        <a:dk2>
          <a:srgbClr val="006633"/>
        </a:dk2>
        <a:lt2>
          <a:srgbClr val="5F5F5F"/>
        </a:lt2>
        <a:accent1>
          <a:srgbClr val="CC9900"/>
        </a:accent1>
        <a:accent2>
          <a:srgbClr val="3B812F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35742A"/>
        </a:accent6>
        <a:hlink>
          <a:srgbClr val="996600"/>
        </a:hlink>
        <a:folHlink>
          <a:srgbClr val="AFBF3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8">
        <a:dk1>
          <a:srgbClr val="000000"/>
        </a:dk1>
        <a:lt1>
          <a:srgbClr val="FFFFFF"/>
        </a:lt1>
        <a:dk2>
          <a:srgbClr val="CC0000"/>
        </a:dk2>
        <a:lt2>
          <a:srgbClr val="666699"/>
        </a:lt2>
        <a:accent1>
          <a:srgbClr val="808080"/>
        </a:accent1>
        <a:accent2>
          <a:srgbClr val="999933"/>
        </a:accent2>
        <a:accent3>
          <a:srgbClr val="FFFFFF"/>
        </a:accent3>
        <a:accent4>
          <a:srgbClr val="000000"/>
        </a:accent4>
        <a:accent5>
          <a:srgbClr val="C0C0C0"/>
        </a:accent5>
        <a:accent6>
          <a:srgbClr val="8A8A2D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Edge 9">
        <a:dk1>
          <a:srgbClr val="000000"/>
        </a:dk1>
        <a:lt1>
          <a:srgbClr val="FFFFFF"/>
        </a:lt1>
        <a:dk2>
          <a:srgbClr val="003399"/>
        </a:dk2>
        <a:lt2>
          <a:srgbClr val="666699"/>
        </a:lt2>
        <a:accent1>
          <a:srgbClr val="009999"/>
        </a:accent1>
        <a:accent2>
          <a:srgbClr val="4C6D4E"/>
        </a:accent2>
        <a:accent3>
          <a:srgbClr val="FFFFFF"/>
        </a:accent3>
        <a:accent4>
          <a:srgbClr val="000000"/>
        </a:accent4>
        <a:accent5>
          <a:srgbClr val="AACACA"/>
        </a:accent5>
        <a:accent6>
          <a:srgbClr val="446246"/>
        </a:accent6>
        <a:hlink>
          <a:srgbClr val="4C6D8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Edge 7">
    <a:dk1>
      <a:srgbClr val="000000"/>
    </a:dk1>
    <a:lt1>
      <a:srgbClr val="FFFFFF"/>
    </a:lt1>
    <a:dk2>
      <a:srgbClr val="006633"/>
    </a:dk2>
    <a:lt2>
      <a:srgbClr val="5F5F5F"/>
    </a:lt2>
    <a:accent1>
      <a:srgbClr val="CC9900"/>
    </a:accent1>
    <a:accent2>
      <a:srgbClr val="3B812F"/>
    </a:accent2>
    <a:accent3>
      <a:srgbClr val="FFFFFF"/>
    </a:accent3>
    <a:accent4>
      <a:srgbClr val="000000"/>
    </a:accent4>
    <a:accent5>
      <a:srgbClr val="E2CAAA"/>
    </a:accent5>
    <a:accent6>
      <a:srgbClr val="35742A"/>
    </a:accent6>
    <a:hlink>
      <a:srgbClr val="996600"/>
    </a:hlink>
    <a:folHlink>
      <a:srgbClr val="AFBF39"/>
    </a:folHlink>
  </a:clrScheme>
  <a:fontScheme name="Edge">
    <a:majorFont>
      <a:latin typeface="Garamond"/>
      <a:ea typeface=""/>
      <a:cs typeface="Arial"/>
    </a:majorFont>
    <a:minorFont>
      <a:latin typeface="Arial"/>
      <a:ea typeface=""/>
      <a:cs typeface="Arial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Edge</Template>
  <TotalTime>6722</TotalTime>
  <Words>2043</Words>
  <Application>Microsoft Office PowerPoint</Application>
  <PresentationFormat>On-screen Show (4:3)</PresentationFormat>
  <Paragraphs>240</Paragraphs>
  <Slides>38</Slides>
  <Notes>1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38</vt:i4>
      </vt:variant>
    </vt:vector>
  </HeadingPairs>
  <TitlesOfParts>
    <vt:vector size="40" baseType="lpstr">
      <vt:lpstr>Edge</vt:lpstr>
      <vt:lpstr>Microsoft Excel Chart</vt:lpstr>
      <vt:lpstr>End-Term Evaluation  of the  National Strategic Health Development Plan (NSHDP) 1  (2010-2015)</vt:lpstr>
      <vt:lpstr>Background</vt:lpstr>
      <vt:lpstr>Objectives</vt:lpstr>
      <vt:lpstr>Methodology-1</vt:lpstr>
      <vt:lpstr>Methodology-2</vt:lpstr>
      <vt:lpstr>Results</vt:lpstr>
      <vt:lpstr>Health Status of Nigerians-1</vt:lpstr>
      <vt:lpstr>Life Expectancy at Birth (LEB)</vt:lpstr>
      <vt:lpstr>Summary on the health status of Nigerians-1</vt:lpstr>
      <vt:lpstr>Summary on the health status of Nigerians-2</vt:lpstr>
      <vt:lpstr>Leadership and Governance  </vt:lpstr>
      <vt:lpstr>Leadership and Governance of the Health Sector-1</vt:lpstr>
      <vt:lpstr>Leadership and Governance of the Health Sector-2</vt:lpstr>
      <vt:lpstr>Leadership and Governance of the Health Sector-3</vt:lpstr>
      <vt:lpstr>2. Health Service Delivery </vt:lpstr>
      <vt:lpstr>Health Service Delivery-1 </vt:lpstr>
      <vt:lpstr>Health Service Delivery- Analysis of Performance Indicators </vt:lpstr>
      <vt:lpstr>Health Service Delivery –Child Health (9).</vt:lpstr>
      <vt:lpstr>Health Service Delivery –Maternal Health (7).</vt:lpstr>
      <vt:lpstr>Health Service Delivery –Major Communicable Diseases Including Epidemic-prone Diseases(7) .</vt:lpstr>
      <vt:lpstr>Health Service Delivery </vt:lpstr>
      <vt:lpstr>Health Care Financing and Reforms</vt:lpstr>
      <vt:lpstr>PowerPoint Presentation</vt:lpstr>
      <vt:lpstr>PowerPoint Presentation</vt:lpstr>
      <vt:lpstr>Challenges/Lessons learnt</vt:lpstr>
      <vt:lpstr>Challenges/Lessons learnt</vt:lpstr>
      <vt:lpstr>Challenges/Lessons learnt (2)</vt:lpstr>
      <vt:lpstr>Challenges/Lessons learnt (3)</vt:lpstr>
      <vt:lpstr>Challenges/Lessons learnt (5)</vt:lpstr>
      <vt:lpstr>Challenges with implementation of SHDP 1 (Contd.)</vt:lpstr>
      <vt:lpstr>Recommendations-1</vt:lpstr>
      <vt:lpstr>Recommendations-2</vt:lpstr>
      <vt:lpstr>Recommendations-3</vt:lpstr>
      <vt:lpstr>Recommendations-3</vt:lpstr>
      <vt:lpstr>Recommendations-3</vt:lpstr>
      <vt:lpstr>Going into the next phase of NSHDP </vt:lpstr>
      <vt:lpstr>Going into the next phase of NSHDP </vt:lpstr>
      <vt:lpstr>Thank you for your attention!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MPH Programme</dc:title>
  <dc:creator>ADMIN</dc:creator>
  <cp:lastModifiedBy>FHMM</cp:lastModifiedBy>
  <cp:revision>117</cp:revision>
  <cp:lastPrinted>1601-01-01T00:00:00Z</cp:lastPrinted>
  <dcterms:created xsi:type="dcterms:W3CDTF">2009-04-22T06:55:35Z</dcterms:created>
  <dcterms:modified xsi:type="dcterms:W3CDTF">2017-07-25T04:50:55Z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3</vt:i4>
  </property>
</Properties>
</file>